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28"/>
  </p:notesMasterIdLst>
  <p:handoutMasterIdLst>
    <p:handoutMasterId r:id="rId29"/>
  </p:handoutMasterIdLst>
  <p:sldIdLst>
    <p:sldId id="257" r:id="rId5"/>
    <p:sldId id="274" r:id="rId6"/>
    <p:sldId id="275" r:id="rId7"/>
    <p:sldId id="281" r:id="rId8"/>
    <p:sldId id="282" r:id="rId9"/>
    <p:sldId id="284" r:id="rId10"/>
    <p:sldId id="291" r:id="rId11"/>
    <p:sldId id="292" r:id="rId12"/>
    <p:sldId id="294" r:id="rId13"/>
    <p:sldId id="293" r:id="rId14"/>
    <p:sldId id="285" r:id="rId15"/>
    <p:sldId id="286" r:id="rId16"/>
    <p:sldId id="287" r:id="rId17"/>
    <p:sldId id="288" r:id="rId18"/>
    <p:sldId id="290" r:id="rId19"/>
    <p:sldId id="278" r:id="rId20"/>
    <p:sldId id="295" r:id="rId21"/>
    <p:sldId id="277" r:id="rId22"/>
    <p:sldId id="276" r:id="rId23"/>
    <p:sldId id="279" r:id="rId24"/>
    <p:sldId id="280" r:id="rId25"/>
    <p:sldId id="289" r:id="rId26"/>
    <p:sldId id="27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0202"/>
    <a:srgbClr val="AC0E2F"/>
    <a:srgbClr val="B8062E"/>
    <a:srgbClr val="670F39"/>
    <a:srgbClr val="A70202"/>
    <a:srgbClr val="79B73A"/>
    <a:srgbClr val="6CA332"/>
    <a:srgbClr val="D50202"/>
    <a:srgbClr val="DC0202"/>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4FE39B-8211-49C9-A771-C131227526EB}" v="424" dt="2023-10-24T00:40:03.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3" autoAdjust="0"/>
    <p:restoredTop sz="93969" autoAdjust="0"/>
  </p:normalViewPr>
  <p:slideViewPr>
    <p:cSldViewPr snapToGrid="0" snapToObjects="1">
      <p:cViewPr varScale="1">
        <p:scale>
          <a:sx n="64" d="100"/>
          <a:sy n="64" d="100"/>
        </p:scale>
        <p:origin x="984" y="96"/>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939FE9-0B2E-4997-BA24-44FF9669B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0AE1028-7A43-40A3-A2EC-124FFB073D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3D3C9-ED3E-4430-A8CA-03711A676035}" type="datetimeFigureOut">
              <a:rPr lang="en-US" smtClean="0"/>
              <a:t>10/24/2023</a:t>
            </a:fld>
            <a:endParaRPr lang="en-US" dirty="0"/>
          </a:p>
        </p:txBody>
      </p:sp>
      <p:sp>
        <p:nvSpPr>
          <p:cNvPr id="4" name="Footer Placeholder 3">
            <a:extLst>
              <a:ext uri="{FF2B5EF4-FFF2-40B4-BE49-F238E27FC236}">
                <a16:creationId xmlns:a16="http://schemas.microsoft.com/office/drawing/2014/main" id="{8ACACB66-3B0A-415A-9449-9278044DA5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B7EC22-6F70-469D-B720-84BF796C51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4CC5C-2831-4FAC-8076-6410B257E0B7}" type="slidenum">
              <a:rPr lang="en-US" smtClean="0"/>
              <a:t>‹#›</a:t>
            </a:fld>
            <a:endParaRPr lang="en-US" dirty="0"/>
          </a:p>
        </p:txBody>
      </p:sp>
    </p:spTree>
    <p:extLst>
      <p:ext uri="{BB962C8B-B14F-4D97-AF65-F5344CB8AC3E}">
        <p14:creationId xmlns:p14="http://schemas.microsoft.com/office/powerpoint/2010/main" val="950983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67E2B-6215-4DB6-B113-75ACD1123374}" type="datetimeFigureOut">
              <a:rPr lang="en-US" smtClean="0"/>
              <a:t>10/24/2023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8106-034A-47C1-ADA6-0A1F9E0E7474}" type="slidenum">
              <a:rPr lang="en-US" smtClean="0"/>
              <a:t>‹#›</a:t>
            </a:fld>
            <a:endParaRPr lang="en-US" dirty="0"/>
          </a:p>
        </p:txBody>
      </p:sp>
    </p:spTree>
    <p:extLst>
      <p:ext uri="{BB962C8B-B14F-4D97-AF65-F5344CB8AC3E}">
        <p14:creationId xmlns:p14="http://schemas.microsoft.com/office/powerpoint/2010/main" val="28807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a:t>
            </a:fld>
            <a:endParaRPr lang="en-US" dirty="0"/>
          </a:p>
        </p:txBody>
      </p:sp>
    </p:spTree>
    <p:extLst>
      <p:ext uri="{BB962C8B-B14F-4D97-AF65-F5344CB8AC3E}">
        <p14:creationId xmlns:p14="http://schemas.microsoft.com/office/powerpoint/2010/main" val="3095859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10</a:t>
            </a:fld>
            <a:endParaRPr lang="en-US" dirty="0"/>
          </a:p>
        </p:txBody>
      </p:sp>
    </p:spTree>
    <p:extLst>
      <p:ext uri="{BB962C8B-B14F-4D97-AF65-F5344CB8AC3E}">
        <p14:creationId xmlns:p14="http://schemas.microsoft.com/office/powerpoint/2010/main" val="1597126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11</a:t>
            </a:fld>
            <a:endParaRPr lang="en-US" dirty="0"/>
          </a:p>
        </p:txBody>
      </p:sp>
    </p:spTree>
    <p:extLst>
      <p:ext uri="{BB962C8B-B14F-4D97-AF65-F5344CB8AC3E}">
        <p14:creationId xmlns:p14="http://schemas.microsoft.com/office/powerpoint/2010/main" val="154757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12</a:t>
            </a:fld>
            <a:endParaRPr lang="en-US" dirty="0"/>
          </a:p>
        </p:txBody>
      </p:sp>
    </p:spTree>
    <p:extLst>
      <p:ext uri="{BB962C8B-B14F-4D97-AF65-F5344CB8AC3E}">
        <p14:creationId xmlns:p14="http://schemas.microsoft.com/office/powerpoint/2010/main" val="1938215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13</a:t>
            </a:fld>
            <a:endParaRPr lang="en-US" dirty="0"/>
          </a:p>
        </p:txBody>
      </p:sp>
    </p:spTree>
    <p:extLst>
      <p:ext uri="{BB962C8B-B14F-4D97-AF65-F5344CB8AC3E}">
        <p14:creationId xmlns:p14="http://schemas.microsoft.com/office/powerpoint/2010/main" val="1941469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14</a:t>
            </a:fld>
            <a:endParaRPr lang="en-US" dirty="0"/>
          </a:p>
        </p:txBody>
      </p:sp>
    </p:spTree>
    <p:extLst>
      <p:ext uri="{BB962C8B-B14F-4D97-AF65-F5344CB8AC3E}">
        <p14:creationId xmlns:p14="http://schemas.microsoft.com/office/powerpoint/2010/main" val="257609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15</a:t>
            </a:fld>
            <a:endParaRPr lang="en-US" dirty="0"/>
          </a:p>
        </p:txBody>
      </p:sp>
    </p:spTree>
    <p:extLst>
      <p:ext uri="{BB962C8B-B14F-4D97-AF65-F5344CB8AC3E}">
        <p14:creationId xmlns:p14="http://schemas.microsoft.com/office/powerpoint/2010/main" val="3570878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16</a:t>
            </a:fld>
            <a:endParaRPr lang="en-US" dirty="0"/>
          </a:p>
        </p:txBody>
      </p:sp>
    </p:spTree>
    <p:extLst>
      <p:ext uri="{BB962C8B-B14F-4D97-AF65-F5344CB8AC3E}">
        <p14:creationId xmlns:p14="http://schemas.microsoft.com/office/powerpoint/2010/main" val="250771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17</a:t>
            </a:fld>
            <a:endParaRPr lang="en-US" dirty="0"/>
          </a:p>
        </p:txBody>
      </p:sp>
    </p:spTree>
    <p:extLst>
      <p:ext uri="{BB962C8B-B14F-4D97-AF65-F5344CB8AC3E}">
        <p14:creationId xmlns:p14="http://schemas.microsoft.com/office/powerpoint/2010/main" val="3210185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18</a:t>
            </a:fld>
            <a:endParaRPr lang="en-US" dirty="0"/>
          </a:p>
        </p:txBody>
      </p:sp>
    </p:spTree>
    <p:extLst>
      <p:ext uri="{BB962C8B-B14F-4D97-AF65-F5344CB8AC3E}">
        <p14:creationId xmlns:p14="http://schemas.microsoft.com/office/powerpoint/2010/main" val="2523954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19</a:t>
            </a:fld>
            <a:endParaRPr lang="en-US" dirty="0"/>
          </a:p>
        </p:txBody>
      </p:sp>
    </p:spTree>
    <p:extLst>
      <p:ext uri="{BB962C8B-B14F-4D97-AF65-F5344CB8AC3E}">
        <p14:creationId xmlns:p14="http://schemas.microsoft.com/office/powerpoint/2010/main" val="113409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2</a:t>
            </a:fld>
            <a:endParaRPr lang="en-US" dirty="0"/>
          </a:p>
        </p:txBody>
      </p:sp>
    </p:spTree>
    <p:extLst>
      <p:ext uri="{BB962C8B-B14F-4D97-AF65-F5344CB8AC3E}">
        <p14:creationId xmlns:p14="http://schemas.microsoft.com/office/powerpoint/2010/main" val="1039248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20</a:t>
            </a:fld>
            <a:endParaRPr lang="en-US" dirty="0"/>
          </a:p>
        </p:txBody>
      </p:sp>
    </p:spTree>
    <p:extLst>
      <p:ext uri="{BB962C8B-B14F-4D97-AF65-F5344CB8AC3E}">
        <p14:creationId xmlns:p14="http://schemas.microsoft.com/office/powerpoint/2010/main" val="3682724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21</a:t>
            </a:fld>
            <a:endParaRPr lang="en-US" dirty="0"/>
          </a:p>
        </p:txBody>
      </p:sp>
    </p:spTree>
    <p:extLst>
      <p:ext uri="{BB962C8B-B14F-4D97-AF65-F5344CB8AC3E}">
        <p14:creationId xmlns:p14="http://schemas.microsoft.com/office/powerpoint/2010/main" val="2324772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22</a:t>
            </a:fld>
            <a:endParaRPr lang="en-US" dirty="0"/>
          </a:p>
        </p:txBody>
      </p:sp>
    </p:spTree>
    <p:extLst>
      <p:ext uri="{BB962C8B-B14F-4D97-AF65-F5344CB8AC3E}">
        <p14:creationId xmlns:p14="http://schemas.microsoft.com/office/powerpoint/2010/main" val="3107866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23</a:t>
            </a:fld>
            <a:endParaRPr lang="en-US" dirty="0"/>
          </a:p>
        </p:txBody>
      </p:sp>
    </p:spTree>
    <p:extLst>
      <p:ext uri="{BB962C8B-B14F-4D97-AF65-F5344CB8AC3E}">
        <p14:creationId xmlns:p14="http://schemas.microsoft.com/office/powerpoint/2010/main" val="497408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3</a:t>
            </a:fld>
            <a:endParaRPr lang="en-US" dirty="0"/>
          </a:p>
        </p:txBody>
      </p:sp>
    </p:spTree>
    <p:extLst>
      <p:ext uri="{BB962C8B-B14F-4D97-AF65-F5344CB8AC3E}">
        <p14:creationId xmlns:p14="http://schemas.microsoft.com/office/powerpoint/2010/main" val="2749729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4</a:t>
            </a:fld>
            <a:endParaRPr lang="en-US" dirty="0"/>
          </a:p>
        </p:txBody>
      </p:sp>
    </p:spTree>
    <p:extLst>
      <p:ext uri="{BB962C8B-B14F-4D97-AF65-F5344CB8AC3E}">
        <p14:creationId xmlns:p14="http://schemas.microsoft.com/office/powerpoint/2010/main" val="670653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5</a:t>
            </a:fld>
            <a:endParaRPr lang="en-US" dirty="0"/>
          </a:p>
        </p:txBody>
      </p:sp>
    </p:spTree>
    <p:extLst>
      <p:ext uri="{BB962C8B-B14F-4D97-AF65-F5344CB8AC3E}">
        <p14:creationId xmlns:p14="http://schemas.microsoft.com/office/powerpoint/2010/main" val="379204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6</a:t>
            </a:fld>
            <a:endParaRPr lang="en-US" dirty="0"/>
          </a:p>
        </p:txBody>
      </p:sp>
    </p:spTree>
    <p:extLst>
      <p:ext uri="{BB962C8B-B14F-4D97-AF65-F5344CB8AC3E}">
        <p14:creationId xmlns:p14="http://schemas.microsoft.com/office/powerpoint/2010/main" val="1455973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7</a:t>
            </a:fld>
            <a:endParaRPr lang="en-US" dirty="0"/>
          </a:p>
        </p:txBody>
      </p:sp>
    </p:spTree>
    <p:extLst>
      <p:ext uri="{BB962C8B-B14F-4D97-AF65-F5344CB8AC3E}">
        <p14:creationId xmlns:p14="http://schemas.microsoft.com/office/powerpoint/2010/main" val="1112841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8</a:t>
            </a:fld>
            <a:endParaRPr lang="en-US" dirty="0"/>
          </a:p>
        </p:txBody>
      </p:sp>
    </p:spTree>
    <p:extLst>
      <p:ext uri="{BB962C8B-B14F-4D97-AF65-F5344CB8AC3E}">
        <p14:creationId xmlns:p14="http://schemas.microsoft.com/office/powerpoint/2010/main" val="235474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9</a:t>
            </a:fld>
            <a:endParaRPr lang="en-US" dirty="0"/>
          </a:p>
        </p:txBody>
      </p:sp>
    </p:spTree>
    <p:extLst>
      <p:ext uri="{BB962C8B-B14F-4D97-AF65-F5344CB8AC3E}">
        <p14:creationId xmlns:p14="http://schemas.microsoft.com/office/powerpoint/2010/main" val="3583087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B141624-52FB-4D9C-8D31-E51E4E8AB262}" type="datetime1">
              <a:rPr lang="en-US" smtClean="0"/>
              <a:t>10/24/2023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82BC47-515D-4AA8-8E47-83D6293A61B7}" type="datetime1">
              <a:rPr lang="en-US" smtClean="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A2D961-A9D6-4969-B5C9-ACFAD188528B}" type="datetime1">
              <a:rPr lang="en-US" smtClean="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DC576E-034C-45D9-8DFC-AF5356F93CE5}" type="datetime1">
              <a:rPr lang="en-US" smtClean="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62330461-D463-438F-B3EC-E16421ABF03C}" type="datetime1">
              <a:rPr lang="en-US" smtClean="0"/>
              <a:t>10/24/2023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25784D-08D4-4666-9221-40D6DABB01A0}" type="datetime1">
              <a:rPr lang="en-US" smtClean="0"/>
              <a:t>10/24/2023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6AF938-371F-4F4F-B59C-2CD9D8B4F957}" type="datetime1">
              <a:rPr lang="en-US" smtClean="0"/>
              <a:t>10/24/2023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B480BB-7E81-49BB-B23C-A11F4B071A0C}" type="datetime1">
              <a:rPr lang="en-US" smtClean="0"/>
              <a:t>10/24/2023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67990F-FE66-4E1D-8E22-950C4DDB8F2E}" type="datetime1">
              <a:rPr lang="en-US" smtClean="0"/>
              <a:t>10/24/2023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1BBD021-5253-4652-BA86-DA5C29AFCA03}" type="datetime1">
              <a:rPr lang="en-US" smtClean="0"/>
              <a:t>10/24/2023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725FA4-E998-424C-BFAC-3587DEE7FCE0}" type="datetime1">
              <a:rPr lang="en-US" smtClean="0"/>
              <a:t>10/24/2023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FBD0FB3-AA05-4E2D-87E7-576694DB00F2}" type="datetime1">
              <a:rPr lang="en-US" smtClean="0"/>
              <a:t>10/24/2023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view of the wing of an airplane&#10;&#10;Description automatically generated">
            <a:extLst>
              <a:ext uri="{FF2B5EF4-FFF2-40B4-BE49-F238E27FC236}">
                <a16:creationId xmlns:a16="http://schemas.microsoft.com/office/drawing/2014/main" id="{1524BDF9-48DD-61D7-00B7-4BE7CA144BF6}"/>
              </a:ext>
            </a:extLst>
          </p:cNvPr>
          <p:cNvPicPr>
            <a:picLocks noChangeAspect="1"/>
          </p:cNvPicPr>
          <p:nvPr/>
        </p:nvPicPr>
        <p:blipFill rotWithShape="1">
          <a:blip r:embed="rId3">
            <a:alphaModFix amt="40000"/>
          </a:blip>
          <a:srcRect t="24830" r="2" b="2"/>
          <a:stretch/>
        </p:blipFill>
        <p:spPr>
          <a:xfrm>
            <a:off x="20" y="10"/>
            <a:ext cx="6089884" cy="6857990"/>
          </a:xfrm>
          <a:prstGeom prst="rect">
            <a:avLst/>
          </a:prstGeom>
        </p:spPr>
      </p:pic>
      <p:pic>
        <p:nvPicPr>
          <p:cNvPr id="25" name="Picture 24" descr="A red background with lines&#10;&#10;Description automatically generated">
            <a:extLst>
              <a:ext uri="{FF2B5EF4-FFF2-40B4-BE49-F238E27FC236}">
                <a16:creationId xmlns:a16="http://schemas.microsoft.com/office/drawing/2014/main" id="{0461DC49-1338-C24E-A3BB-5919AD12F596}"/>
              </a:ext>
            </a:extLst>
          </p:cNvPr>
          <p:cNvPicPr>
            <a:picLocks noChangeAspect="1"/>
          </p:cNvPicPr>
          <p:nvPr/>
        </p:nvPicPr>
        <p:blipFill rotWithShape="1">
          <a:blip r:embed="rId4">
            <a:alphaModFix amt="40000"/>
          </a:blip>
          <a:srcRect l="16650" r="16650"/>
          <a:stretch/>
        </p:blipFill>
        <p:spPr>
          <a:xfrm>
            <a:off x="6092952" y="10"/>
            <a:ext cx="6099048" cy="6857990"/>
          </a:xfrm>
          <a:prstGeom prst="rect">
            <a:avLst/>
          </a:prstGeom>
        </p:spPr>
      </p:pic>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a:bodyPr>
          <a:lstStyle/>
          <a:p>
            <a:r>
              <a:rPr lang="en-US" dirty="0" err="1">
                <a:solidFill>
                  <a:schemeClr val="tx1"/>
                </a:solidFill>
              </a:rPr>
              <a:t>ux</a:t>
            </a:r>
            <a:r>
              <a:rPr lang="en-US" dirty="0">
                <a:solidFill>
                  <a:schemeClr val="tx1"/>
                </a:solidFill>
              </a:rPr>
              <a:t>/UI </a:t>
            </a:r>
            <a:br>
              <a:rPr lang="en-US" dirty="0">
                <a:solidFill>
                  <a:schemeClr val="tx1"/>
                </a:solidFill>
              </a:rPr>
            </a:br>
            <a:r>
              <a:rPr lang="en-US" dirty="0" err="1">
                <a:solidFill>
                  <a:schemeClr val="tx1"/>
                </a:solidFill>
              </a:rPr>
              <a:t>dESIGN</a:t>
            </a:r>
            <a:endParaRPr lang="en-US" dirty="0">
              <a:solidFill>
                <a:schemeClr val="tx1"/>
              </a:solidFill>
            </a:endParaRP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2679906" y="3956279"/>
            <a:ext cx="6831673" cy="1086237"/>
          </a:xfrm>
        </p:spPr>
        <p:txBody>
          <a:bodyPr>
            <a:normAutofit/>
          </a:bodyPr>
          <a:lstStyle/>
          <a:p>
            <a:pPr>
              <a:spcAft>
                <a:spcPts val="600"/>
              </a:spcAft>
            </a:pPr>
            <a:r>
              <a:rPr lang="en-US" dirty="0">
                <a:solidFill>
                  <a:schemeClr val="tx1">
                    <a:lumMod val="95000"/>
                  </a:schemeClr>
                </a:solidFill>
              </a:rPr>
              <a:t>Navigating the User Experience: A Quest for Enhancement and Evaluation</a:t>
            </a:r>
          </a:p>
        </p:txBody>
      </p:sp>
      <p:sp>
        <p:nvSpPr>
          <p:cNvPr id="3" name="Slide Number Placeholder 2">
            <a:extLst>
              <a:ext uri="{FF2B5EF4-FFF2-40B4-BE49-F238E27FC236}">
                <a16:creationId xmlns:a16="http://schemas.microsoft.com/office/drawing/2014/main" id="{A1EB8053-86BB-484E-A98F-5F9B80AC8F32}"/>
              </a:ext>
            </a:extLst>
          </p:cNvPr>
          <p:cNvSpPr>
            <a:spLocks noGrp="1"/>
          </p:cNvSpPr>
          <p:nvPr>
            <p:ph type="sldNum" sz="quarter" idx="12"/>
          </p:nvPr>
        </p:nvSpPr>
        <p:spPr>
          <a:xfrm>
            <a:off x="9830683" y="6453386"/>
            <a:ext cx="1596292" cy="404614"/>
          </a:xfrm>
        </p:spPr>
        <p:txBody>
          <a:bodyPr>
            <a:normAutofit/>
          </a:bodyPr>
          <a:lstStyle/>
          <a:p>
            <a:pPr>
              <a:spcAft>
                <a:spcPts val="600"/>
              </a:spcAft>
            </a:pPr>
            <a:fld id="{69E57DC2-970A-4B3E-BB1C-7A09969E49DF}" type="slidenum">
              <a:rPr lang="en-US">
                <a:solidFill>
                  <a:srgbClr val="FFFFFF"/>
                </a:solidFill>
              </a:rPr>
              <a:pPr>
                <a:spcAft>
                  <a:spcPts val="600"/>
                </a:spcAft>
              </a:pPr>
              <a:t>1</a:t>
            </a:fld>
            <a:endParaRPr lang="en-US">
              <a:solidFill>
                <a:srgbClr val="FFFFFF"/>
              </a:solidFill>
            </a:endParaRPr>
          </a:p>
        </p:txBody>
      </p:sp>
    </p:spTree>
    <p:extLst>
      <p:ext uri="{BB962C8B-B14F-4D97-AF65-F5344CB8AC3E}">
        <p14:creationId xmlns:p14="http://schemas.microsoft.com/office/powerpoint/2010/main" val="15465803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5" name="Rectangle 74">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928581" y="115115"/>
            <a:ext cx="8520545" cy="1485900"/>
          </a:xfrm>
        </p:spPr>
        <p:txBody>
          <a:bodyPr vert="horz" lIns="91440" tIns="45720" rIns="91440" bIns="45720" rtlCol="0" anchor="t">
            <a:normAutofit/>
          </a:bodyPr>
          <a:lstStyle/>
          <a:p>
            <a:pPr algn="l"/>
            <a:r>
              <a:rPr lang="en-US" sz="3400" dirty="0"/>
              <a:t>Competitive Analysis </a:t>
            </a:r>
            <a:br>
              <a:rPr lang="en-US" sz="3400" dirty="0"/>
            </a:br>
            <a:endParaRPr lang="en-US" sz="3400" dirty="0"/>
          </a:p>
        </p:txBody>
      </p:sp>
      <p:sp>
        <p:nvSpPr>
          <p:cNvPr id="77" name="Rectangle 76">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64CD33C6-1C38-6703-3723-66EBB106AB67}"/>
              </a:ext>
            </a:extLst>
          </p:cNvPr>
          <p:cNvSpPr txBox="1"/>
          <p:nvPr/>
        </p:nvSpPr>
        <p:spPr>
          <a:xfrm>
            <a:off x="2467831" y="1814945"/>
            <a:ext cx="6883988" cy="3947026"/>
          </a:xfrm>
          <a:prstGeom prst="rect">
            <a:avLst/>
          </a:prstGeom>
        </p:spPr>
        <p:txBody>
          <a:bodyPr vert="horz" lIns="91440" tIns="45720" rIns="91440" bIns="45720" rtlCol="0">
            <a:normAutofit/>
          </a:bodyPr>
          <a:lstStyle/>
          <a:p>
            <a:pPr marL="0" indent="0">
              <a:buNone/>
            </a:pPr>
            <a:endParaRPr lang="fr-FR" b="1" dirty="0">
              <a:solidFill>
                <a:schemeClr val="bg1"/>
              </a:solidFill>
            </a:endParaRPr>
          </a:p>
          <a:p>
            <a:endParaRPr lang="en-US" sz="1800" dirty="0"/>
          </a:p>
          <a:p>
            <a:pPr rtl="0" fontAlgn="base">
              <a:spcBef>
                <a:spcPts val="0"/>
              </a:spcBef>
              <a:spcAft>
                <a:spcPts val="1200"/>
              </a:spcAft>
              <a:buFont typeface="Arial" panose="020B0604020202020204" pitchFamily="34" charset="0"/>
              <a:buChar char="•"/>
            </a:pPr>
            <a:endParaRPr lang="en-US" sz="1800" b="0" i="0" u="none" strike="noStrike" dirty="0">
              <a:solidFill>
                <a:srgbClr val="000000"/>
              </a:solidFill>
              <a:effectLst/>
              <a:latin typeface="+mj-lt"/>
            </a:endParaRPr>
          </a:p>
          <a:p>
            <a:pPr rtl="0">
              <a:spcBef>
                <a:spcPts val="0"/>
              </a:spcBef>
              <a:spcAft>
                <a:spcPts val="1200"/>
              </a:spcAft>
            </a:pPr>
            <a:endParaRPr lang="en-US" dirty="0">
              <a:effectLst/>
            </a:endParaRPr>
          </a:p>
          <a:p>
            <a:pPr marL="384048" indent="-384048" defTabSz="914400">
              <a:lnSpc>
                <a:spcPct val="94000"/>
              </a:lnSpc>
              <a:spcAft>
                <a:spcPts val="200"/>
              </a:spcAft>
              <a:buFont typeface="Franklin Gothic Book" panose="020B0503020102020204" pitchFamily="34" charset="0"/>
              <a:buChar char="•"/>
            </a:pPr>
            <a:endParaRPr lang="en-US" dirty="0">
              <a:solidFill>
                <a:schemeClr val="tx2"/>
              </a:solidFill>
            </a:endParaRPr>
          </a:p>
        </p:txBody>
      </p:sp>
      <p:sp>
        <p:nvSpPr>
          <p:cNvPr id="12" name="Slide Number Placeholder 11">
            <a:extLst>
              <a:ext uri="{FF2B5EF4-FFF2-40B4-BE49-F238E27FC236}">
                <a16:creationId xmlns:a16="http://schemas.microsoft.com/office/drawing/2014/main" id="{21C47AF5-6FA2-7355-BDA3-C30BDE8059B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10</a:t>
            </a:fld>
            <a:endParaRPr lang="en-US"/>
          </a:p>
        </p:txBody>
      </p:sp>
      <p:pic>
        <p:nvPicPr>
          <p:cNvPr id="25" name="Picture 24">
            <a:extLst>
              <a:ext uri="{FF2B5EF4-FFF2-40B4-BE49-F238E27FC236}">
                <a16:creationId xmlns:a16="http://schemas.microsoft.com/office/drawing/2014/main" id="{0461DC49-1338-C24E-A3BB-5919AD12F596}"/>
              </a:ext>
            </a:extLst>
          </p:cNvPr>
          <p:cNvPicPr>
            <a:picLocks noChangeAspect="1"/>
          </p:cNvPicPr>
          <p:nvPr/>
        </p:nvPicPr>
        <p:blipFill rotWithShape="1">
          <a:blip r:embed="rId5"/>
          <a:srcRect l="36168" r="13503"/>
          <a:stretch/>
        </p:blipFill>
        <p:spPr>
          <a:xfrm>
            <a:off x="-1" y="386"/>
            <a:ext cx="706696" cy="6857990"/>
          </a:xfrm>
          <a:prstGeom prst="rect">
            <a:avLst/>
          </a:prstGeom>
        </p:spPr>
      </p:pic>
      <p:pic>
        <p:nvPicPr>
          <p:cNvPr id="3" name="Competitive analysis">
            <a:hlinkClick r:id="" action="ppaction://media"/>
            <a:extLst>
              <a:ext uri="{FF2B5EF4-FFF2-40B4-BE49-F238E27FC236}">
                <a16:creationId xmlns:a16="http://schemas.microsoft.com/office/drawing/2014/main" id="{C8EB478C-770E-02D9-8EC7-12B5C844B5D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39553" y="1002440"/>
            <a:ext cx="3019588" cy="5435258"/>
          </a:xfrm>
          <a:prstGeom prst="rect">
            <a:avLst/>
          </a:prstGeom>
        </p:spPr>
      </p:pic>
    </p:spTree>
    <p:extLst>
      <p:ext uri="{BB962C8B-B14F-4D97-AF65-F5344CB8AC3E}">
        <p14:creationId xmlns:p14="http://schemas.microsoft.com/office/powerpoint/2010/main" val="194143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1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5" name="Rectangle 74">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928581" y="115115"/>
            <a:ext cx="8520545" cy="1485900"/>
          </a:xfrm>
        </p:spPr>
        <p:txBody>
          <a:bodyPr vert="horz" lIns="91440" tIns="45720" rIns="91440" bIns="45720" rtlCol="0" anchor="t">
            <a:normAutofit/>
          </a:bodyPr>
          <a:lstStyle/>
          <a:p>
            <a:pPr algn="l"/>
            <a:r>
              <a:rPr lang="en-US" sz="3400" dirty="0"/>
              <a:t>Competitive Analysis </a:t>
            </a:r>
            <a:br>
              <a:rPr lang="en-US" sz="3400" dirty="0"/>
            </a:br>
            <a:endParaRPr lang="en-US" sz="3400" dirty="0"/>
          </a:p>
        </p:txBody>
      </p:sp>
      <p:sp>
        <p:nvSpPr>
          <p:cNvPr id="77" name="Rectangle 76">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64CD33C6-1C38-6703-3723-66EBB106AB67}"/>
              </a:ext>
            </a:extLst>
          </p:cNvPr>
          <p:cNvSpPr txBox="1"/>
          <p:nvPr/>
        </p:nvSpPr>
        <p:spPr>
          <a:xfrm>
            <a:off x="2467831" y="1814945"/>
            <a:ext cx="6883988" cy="3947026"/>
          </a:xfrm>
          <a:prstGeom prst="rect">
            <a:avLst/>
          </a:prstGeom>
        </p:spPr>
        <p:txBody>
          <a:bodyPr vert="horz" lIns="91440" tIns="45720" rIns="91440" bIns="45720" rtlCol="0">
            <a:normAutofit/>
          </a:bodyPr>
          <a:lstStyle/>
          <a:p>
            <a:pPr marL="0" indent="0">
              <a:buNone/>
            </a:pPr>
            <a:endParaRPr lang="fr-FR" b="1" dirty="0">
              <a:solidFill>
                <a:schemeClr val="bg1"/>
              </a:solidFill>
            </a:endParaRPr>
          </a:p>
          <a:p>
            <a:endParaRPr lang="en-US" sz="1800" dirty="0"/>
          </a:p>
          <a:p>
            <a:pPr rtl="0" fontAlgn="base">
              <a:spcBef>
                <a:spcPts val="0"/>
              </a:spcBef>
              <a:spcAft>
                <a:spcPts val="1200"/>
              </a:spcAft>
              <a:buFont typeface="Arial" panose="020B0604020202020204" pitchFamily="34" charset="0"/>
              <a:buChar char="•"/>
            </a:pPr>
            <a:endParaRPr lang="en-US" sz="1800" b="0" i="0" u="none" strike="noStrike" dirty="0">
              <a:solidFill>
                <a:srgbClr val="000000"/>
              </a:solidFill>
              <a:effectLst/>
              <a:latin typeface="+mj-lt"/>
            </a:endParaRPr>
          </a:p>
          <a:p>
            <a:pPr rtl="0">
              <a:spcBef>
                <a:spcPts val="0"/>
              </a:spcBef>
              <a:spcAft>
                <a:spcPts val="1200"/>
              </a:spcAft>
            </a:pPr>
            <a:endParaRPr lang="en-US" dirty="0">
              <a:effectLst/>
            </a:endParaRPr>
          </a:p>
          <a:p>
            <a:pPr marL="384048" indent="-384048" defTabSz="914400">
              <a:lnSpc>
                <a:spcPct val="94000"/>
              </a:lnSpc>
              <a:spcAft>
                <a:spcPts val="200"/>
              </a:spcAft>
              <a:buFont typeface="Franklin Gothic Book" panose="020B0503020102020204" pitchFamily="34" charset="0"/>
              <a:buChar char="•"/>
            </a:pPr>
            <a:endParaRPr lang="en-US" dirty="0">
              <a:solidFill>
                <a:schemeClr val="tx2"/>
              </a:solidFill>
            </a:endParaRPr>
          </a:p>
        </p:txBody>
      </p:sp>
      <p:sp>
        <p:nvSpPr>
          <p:cNvPr id="12" name="Slide Number Placeholder 11">
            <a:extLst>
              <a:ext uri="{FF2B5EF4-FFF2-40B4-BE49-F238E27FC236}">
                <a16:creationId xmlns:a16="http://schemas.microsoft.com/office/drawing/2014/main" id="{21C47AF5-6FA2-7355-BDA3-C30BDE8059B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11</a:t>
            </a:fld>
            <a:endParaRPr lang="en-US"/>
          </a:p>
        </p:txBody>
      </p:sp>
      <p:pic>
        <p:nvPicPr>
          <p:cNvPr id="25" name="Picture 24">
            <a:extLst>
              <a:ext uri="{FF2B5EF4-FFF2-40B4-BE49-F238E27FC236}">
                <a16:creationId xmlns:a16="http://schemas.microsoft.com/office/drawing/2014/main" id="{0461DC49-1338-C24E-A3BB-5919AD12F596}"/>
              </a:ext>
            </a:extLst>
          </p:cNvPr>
          <p:cNvPicPr>
            <a:picLocks noChangeAspect="1"/>
          </p:cNvPicPr>
          <p:nvPr/>
        </p:nvPicPr>
        <p:blipFill rotWithShape="1">
          <a:blip r:embed="rId3"/>
          <a:srcRect l="36168" r="13503"/>
          <a:stretch/>
        </p:blipFill>
        <p:spPr>
          <a:xfrm>
            <a:off x="-1" y="386"/>
            <a:ext cx="706696" cy="6857990"/>
          </a:xfrm>
          <a:prstGeom prst="rect">
            <a:avLst/>
          </a:prstGeom>
        </p:spPr>
      </p:pic>
      <p:sp>
        <p:nvSpPr>
          <p:cNvPr id="16" name="Rectangle: Rounded Corners 15">
            <a:extLst>
              <a:ext uri="{FF2B5EF4-FFF2-40B4-BE49-F238E27FC236}">
                <a16:creationId xmlns:a16="http://schemas.microsoft.com/office/drawing/2014/main" id="{0EACAABD-841A-AF41-4799-4831998A6269}"/>
              </a:ext>
            </a:extLst>
          </p:cNvPr>
          <p:cNvSpPr/>
          <p:nvPr/>
        </p:nvSpPr>
        <p:spPr>
          <a:xfrm>
            <a:off x="6926971" y="1178276"/>
            <a:ext cx="2436862" cy="5220364"/>
          </a:xfrm>
          <a:prstGeom prst="roundRect">
            <a:avLst/>
          </a:prstGeom>
          <a:solidFill>
            <a:srgbClr val="670F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mj-lt"/>
            </a:endParaRPr>
          </a:p>
        </p:txBody>
      </p:sp>
      <p:pic>
        <p:nvPicPr>
          <p:cNvPr id="3" name="Image 7">
            <a:extLst>
              <a:ext uri="{FF2B5EF4-FFF2-40B4-BE49-F238E27FC236}">
                <a16:creationId xmlns:a16="http://schemas.microsoft.com/office/drawing/2014/main" id="{A8D44B16-56EE-50EC-5A03-0F8D4552D3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581" y="1042782"/>
            <a:ext cx="1858479" cy="33811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Rounded Corners 3">
            <a:extLst>
              <a:ext uri="{FF2B5EF4-FFF2-40B4-BE49-F238E27FC236}">
                <a16:creationId xmlns:a16="http://schemas.microsoft.com/office/drawing/2014/main" id="{2B6AD2FF-2123-08D6-529F-32DF715C4FC7}"/>
              </a:ext>
            </a:extLst>
          </p:cNvPr>
          <p:cNvSpPr/>
          <p:nvPr/>
        </p:nvSpPr>
        <p:spPr>
          <a:xfrm>
            <a:off x="9472736" y="1175585"/>
            <a:ext cx="2436862" cy="5220365"/>
          </a:xfrm>
          <a:prstGeom prst="roundRect">
            <a:avLst/>
          </a:prstGeom>
          <a:solidFill>
            <a:srgbClr val="AC0E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mj-lt"/>
            </a:endParaRPr>
          </a:p>
        </p:txBody>
      </p:sp>
      <p:pic>
        <p:nvPicPr>
          <p:cNvPr id="5" name="Picture 4">
            <a:extLst>
              <a:ext uri="{FF2B5EF4-FFF2-40B4-BE49-F238E27FC236}">
                <a16:creationId xmlns:a16="http://schemas.microsoft.com/office/drawing/2014/main" id="{F1824235-FAF4-4327-210A-7F8CBBEE7370}"/>
              </a:ext>
            </a:extLst>
          </p:cNvPr>
          <p:cNvPicPr>
            <a:picLocks noChangeAspect="1"/>
          </p:cNvPicPr>
          <p:nvPr/>
        </p:nvPicPr>
        <p:blipFill>
          <a:blip r:embed="rId5"/>
          <a:stretch>
            <a:fillRect/>
          </a:stretch>
        </p:blipFill>
        <p:spPr>
          <a:xfrm>
            <a:off x="2358353" y="1470643"/>
            <a:ext cx="1510867" cy="34376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 5">
            <a:extLst>
              <a:ext uri="{FF2B5EF4-FFF2-40B4-BE49-F238E27FC236}">
                <a16:creationId xmlns:a16="http://schemas.microsoft.com/office/drawing/2014/main" id="{360DE7CE-4AB8-78AF-0736-BF580A98AB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2137" y="2321974"/>
            <a:ext cx="1503389" cy="34971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a:extLst>
              <a:ext uri="{FF2B5EF4-FFF2-40B4-BE49-F238E27FC236}">
                <a16:creationId xmlns:a16="http://schemas.microsoft.com/office/drawing/2014/main" id="{9822EC39-8240-89FC-2CC5-C903A579B644}"/>
              </a:ext>
            </a:extLst>
          </p:cNvPr>
          <p:cNvPicPr>
            <a:picLocks noChangeAspect="1"/>
          </p:cNvPicPr>
          <p:nvPr/>
        </p:nvPicPr>
        <p:blipFill>
          <a:blip r:embed="rId7"/>
          <a:stretch>
            <a:fillRect/>
          </a:stretch>
        </p:blipFill>
        <p:spPr>
          <a:xfrm>
            <a:off x="4626508" y="2998657"/>
            <a:ext cx="1503389" cy="31155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extBox 20">
            <a:extLst>
              <a:ext uri="{FF2B5EF4-FFF2-40B4-BE49-F238E27FC236}">
                <a16:creationId xmlns:a16="http://schemas.microsoft.com/office/drawing/2014/main" id="{36D54E62-0B90-224D-5E6B-0DCA6F820297}"/>
              </a:ext>
            </a:extLst>
          </p:cNvPr>
          <p:cNvSpPr txBox="1"/>
          <p:nvPr/>
        </p:nvSpPr>
        <p:spPr>
          <a:xfrm>
            <a:off x="7081340" y="2190040"/>
            <a:ext cx="2218466" cy="3139321"/>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1"/>
                </a:solidFill>
              </a:rPr>
              <a:t>Bright </a:t>
            </a:r>
            <a:r>
              <a:rPr lang="fr-FR" dirty="0" err="1">
                <a:solidFill>
                  <a:schemeClr val="bg1"/>
                </a:solidFill>
              </a:rPr>
              <a:t>Welcome</a:t>
            </a:r>
            <a:r>
              <a:rPr lang="fr-FR" dirty="0">
                <a:solidFill>
                  <a:schemeClr val="bg1"/>
                </a:solidFill>
              </a:rPr>
              <a:t> page.</a:t>
            </a:r>
          </a:p>
          <a:p>
            <a:pPr marL="285750" indent="-285750">
              <a:buFont typeface="Arial" panose="020B0604020202020204" pitchFamily="34" charset="0"/>
              <a:buChar char="•"/>
            </a:pPr>
            <a:r>
              <a:rPr lang="fr-FR" dirty="0">
                <a:solidFill>
                  <a:schemeClr val="bg1"/>
                </a:solidFill>
              </a:rPr>
              <a:t>Tutorial</a:t>
            </a:r>
          </a:p>
          <a:p>
            <a:pPr marL="285750" indent="-285750">
              <a:buFont typeface="Arial" panose="020B0604020202020204" pitchFamily="34" charset="0"/>
              <a:buChar char="•"/>
            </a:pPr>
            <a:r>
              <a:rPr lang="fr-FR" dirty="0">
                <a:solidFill>
                  <a:schemeClr val="bg1"/>
                </a:solidFill>
              </a:rPr>
              <a:t>Strong </a:t>
            </a:r>
            <a:r>
              <a:rPr lang="fr-FR" dirty="0" err="1">
                <a:solidFill>
                  <a:schemeClr val="bg1"/>
                </a:solidFill>
              </a:rPr>
              <a:t>colors</a:t>
            </a:r>
            <a:endParaRPr lang="fr-FR" dirty="0">
              <a:solidFill>
                <a:schemeClr val="bg1"/>
              </a:solidFill>
            </a:endParaRPr>
          </a:p>
          <a:p>
            <a:pPr marL="285750" indent="-285750">
              <a:buFont typeface="Arial" panose="020B0604020202020204" pitchFamily="34" charset="0"/>
              <a:buChar char="•"/>
            </a:pPr>
            <a:r>
              <a:rPr lang="fr-FR" dirty="0" err="1">
                <a:solidFill>
                  <a:schemeClr val="bg1"/>
                </a:solidFill>
              </a:rPr>
              <a:t>Rigid</a:t>
            </a:r>
            <a:r>
              <a:rPr lang="fr-FR" dirty="0">
                <a:solidFill>
                  <a:schemeClr val="bg1"/>
                </a:solidFill>
              </a:rPr>
              <a:t> interface </a:t>
            </a:r>
          </a:p>
          <a:p>
            <a:pPr marL="285750" indent="-285750">
              <a:buFont typeface="Arial" panose="020B0604020202020204" pitchFamily="34" charset="0"/>
              <a:buChar char="•"/>
            </a:pPr>
            <a:r>
              <a:rPr lang="fr-FR" dirty="0" err="1">
                <a:solidFill>
                  <a:schemeClr val="bg1"/>
                </a:solidFill>
              </a:rPr>
              <a:t>Text</a:t>
            </a:r>
            <a:r>
              <a:rPr lang="fr-FR" dirty="0">
                <a:solidFill>
                  <a:schemeClr val="bg1"/>
                </a:solidFill>
              </a:rPr>
              <a:t> </a:t>
            </a:r>
            <a:r>
              <a:rPr lang="fr-FR" dirty="0" err="1">
                <a:solidFill>
                  <a:schemeClr val="bg1"/>
                </a:solidFill>
              </a:rPr>
              <a:t>before</a:t>
            </a:r>
            <a:r>
              <a:rPr lang="fr-FR" dirty="0">
                <a:solidFill>
                  <a:schemeClr val="bg1"/>
                </a:solidFill>
              </a:rPr>
              <a:t> </a:t>
            </a:r>
            <a:r>
              <a:rPr lang="fr-FR" dirty="0" err="1">
                <a:solidFill>
                  <a:schemeClr val="bg1"/>
                </a:solidFill>
              </a:rPr>
              <a:t>visuals</a:t>
            </a:r>
            <a:r>
              <a:rPr lang="fr-FR" dirty="0">
                <a:solidFill>
                  <a:schemeClr val="bg1"/>
                </a:solidFill>
              </a:rPr>
              <a:t> (</a:t>
            </a:r>
            <a:r>
              <a:rPr lang="fr-FR" dirty="0" err="1">
                <a:solidFill>
                  <a:schemeClr val="bg1"/>
                </a:solidFill>
              </a:rPr>
              <a:t>almost</a:t>
            </a:r>
            <a:r>
              <a:rPr lang="fr-FR" dirty="0">
                <a:solidFill>
                  <a:schemeClr val="bg1"/>
                </a:solidFill>
              </a:rPr>
              <a:t> none)!</a:t>
            </a:r>
          </a:p>
          <a:p>
            <a:pPr marL="285750" indent="-285750">
              <a:buFont typeface="Arial" panose="020B0604020202020204" pitchFamily="34" charset="0"/>
              <a:buChar char="•"/>
            </a:pPr>
            <a:r>
              <a:rPr lang="fr-FR" dirty="0" err="1">
                <a:solidFill>
                  <a:schemeClr val="bg1"/>
                </a:solidFill>
              </a:rPr>
              <a:t>Stabdard</a:t>
            </a:r>
            <a:r>
              <a:rPr lang="fr-FR" dirty="0">
                <a:solidFill>
                  <a:schemeClr val="bg1"/>
                </a:solidFill>
              </a:rPr>
              <a:t> navigation bar</a:t>
            </a:r>
          </a:p>
          <a:p>
            <a:pPr marL="285750" indent="-285750">
              <a:buFont typeface="Arial" panose="020B0604020202020204" pitchFamily="34" charset="0"/>
              <a:buChar char="•"/>
            </a:pPr>
            <a:r>
              <a:rPr lang="fr-FR" dirty="0">
                <a:solidFill>
                  <a:schemeClr val="bg1"/>
                </a:solidFill>
              </a:rPr>
              <a:t>No </a:t>
            </a:r>
            <a:r>
              <a:rPr lang="fr-FR" dirty="0" err="1">
                <a:solidFill>
                  <a:schemeClr val="bg1"/>
                </a:solidFill>
              </a:rPr>
              <a:t>offers</a:t>
            </a:r>
            <a:endParaRPr lang="en-US" dirty="0">
              <a:solidFill>
                <a:schemeClr val="bg1"/>
              </a:solidFill>
            </a:endParaRPr>
          </a:p>
        </p:txBody>
      </p:sp>
      <p:sp>
        <p:nvSpPr>
          <p:cNvPr id="23" name="TextBox 22">
            <a:extLst>
              <a:ext uri="{FF2B5EF4-FFF2-40B4-BE49-F238E27FC236}">
                <a16:creationId xmlns:a16="http://schemas.microsoft.com/office/drawing/2014/main" id="{0CC0FCC3-3D12-4DAE-4456-E455F4BA0AA7}"/>
              </a:ext>
            </a:extLst>
          </p:cNvPr>
          <p:cNvSpPr txBox="1"/>
          <p:nvPr/>
        </p:nvSpPr>
        <p:spPr>
          <a:xfrm>
            <a:off x="9461006" y="2190041"/>
            <a:ext cx="2609792" cy="3139321"/>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1"/>
                </a:solidFill>
              </a:rPr>
              <a:t>Not Bright  </a:t>
            </a:r>
            <a:r>
              <a:rPr lang="fr-FR" dirty="0" err="1">
                <a:solidFill>
                  <a:schemeClr val="bg1"/>
                </a:solidFill>
              </a:rPr>
              <a:t>welcome</a:t>
            </a:r>
            <a:r>
              <a:rPr lang="fr-FR" dirty="0">
                <a:solidFill>
                  <a:schemeClr val="bg1"/>
                </a:solidFill>
              </a:rPr>
              <a:t> page </a:t>
            </a:r>
          </a:p>
          <a:p>
            <a:pPr marL="285750" indent="-285750">
              <a:buFont typeface="Arial" panose="020B0604020202020204" pitchFamily="34" charset="0"/>
              <a:buChar char="•"/>
            </a:pPr>
            <a:r>
              <a:rPr lang="fr-FR" dirty="0">
                <a:solidFill>
                  <a:schemeClr val="bg1"/>
                </a:solidFill>
              </a:rPr>
              <a:t>No tutorial </a:t>
            </a:r>
          </a:p>
          <a:p>
            <a:pPr marL="285750" indent="-285750">
              <a:buFont typeface="Arial" panose="020B0604020202020204" pitchFamily="34" charset="0"/>
              <a:buChar char="•"/>
            </a:pPr>
            <a:r>
              <a:rPr lang="fr-FR" dirty="0">
                <a:solidFill>
                  <a:schemeClr val="bg1"/>
                </a:solidFill>
              </a:rPr>
              <a:t>Vibrant  and soft </a:t>
            </a:r>
            <a:r>
              <a:rPr lang="fr-FR" dirty="0" err="1">
                <a:solidFill>
                  <a:schemeClr val="bg1"/>
                </a:solidFill>
              </a:rPr>
              <a:t>colors</a:t>
            </a:r>
            <a:endParaRPr lang="fr-FR" dirty="0">
              <a:solidFill>
                <a:schemeClr val="bg1"/>
              </a:solidFill>
            </a:endParaRPr>
          </a:p>
          <a:p>
            <a:pPr marL="285750" indent="-285750">
              <a:buFont typeface="Arial" panose="020B0604020202020204" pitchFamily="34" charset="0"/>
              <a:buChar char="•"/>
            </a:pPr>
            <a:r>
              <a:rPr lang="fr-FR" dirty="0">
                <a:solidFill>
                  <a:schemeClr val="bg1"/>
                </a:solidFill>
              </a:rPr>
              <a:t>Dynamic interface</a:t>
            </a:r>
          </a:p>
          <a:p>
            <a:pPr marL="285750" indent="-285750">
              <a:buFont typeface="Arial" panose="020B0604020202020204" pitchFamily="34" charset="0"/>
              <a:buChar char="•"/>
            </a:pPr>
            <a:r>
              <a:rPr lang="fr-FR" dirty="0" err="1">
                <a:solidFill>
                  <a:schemeClr val="bg1"/>
                </a:solidFill>
              </a:rPr>
              <a:t>Visuals</a:t>
            </a:r>
            <a:r>
              <a:rPr lang="fr-FR" dirty="0">
                <a:solidFill>
                  <a:schemeClr val="bg1"/>
                </a:solidFill>
              </a:rPr>
              <a:t> </a:t>
            </a:r>
            <a:r>
              <a:rPr lang="fr-FR" dirty="0" err="1">
                <a:solidFill>
                  <a:schemeClr val="bg1"/>
                </a:solidFill>
              </a:rPr>
              <a:t>before</a:t>
            </a:r>
            <a:r>
              <a:rPr lang="fr-FR" dirty="0">
                <a:solidFill>
                  <a:schemeClr val="bg1"/>
                </a:solidFill>
              </a:rPr>
              <a:t> </a:t>
            </a:r>
            <a:r>
              <a:rPr lang="fr-FR" dirty="0" err="1">
                <a:solidFill>
                  <a:schemeClr val="bg1"/>
                </a:solidFill>
              </a:rPr>
              <a:t>text</a:t>
            </a:r>
            <a:r>
              <a:rPr lang="fr-FR" dirty="0">
                <a:solidFill>
                  <a:schemeClr val="bg1"/>
                </a:solidFill>
              </a:rPr>
              <a:t> </a:t>
            </a:r>
          </a:p>
          <a:p>
            <a:pPr marL="285750" indent="-285750">
              <a:buFont typeface="Arial" panose="020B0604020202020204" pitchFamily="34" charset="0"/>
              <a:buChar char="•"/>
            </a:pPr>
            <a:r>
              <a:rPr lang="fr-FR" dirty="0">
                <a:solidFill>
                  <a:schemeClr val="bg1"/>
                </a:solidFill>
              </a:rPr>
              <a:t>Custom navigation bar</a:t>
            </a:r>
          </a:p>
          <a:p>
            <a:pPr marL="285750" indent="-285750">
              <a:buFont typeface="Arial" panose="020B0604020202020204" pitchFamily="34" charset="0"/>
              <a:buChar char="•"/>
            </a:pPr>
            <a:r>
              <a:rPr lang="fr-FR" dirty="0">
                <a:solidFill>
                  <a:schemeClr val="bg1"/>
                </a:solidFill>
              </a:rPr>
              <a:t>Multiple </a:t>
            </a:r>
            <a:r>
              <a:rPr lang="fr-FR" dirty="0" err="1">
                <a:solidFill>
                  <a:schemeClr val="bg1"/>
                </a:solidFill>
              </a:rPr>
              <a:t>offers</a:t>
            </a:r>
            <a:endParaRPr lang="fr-FR"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85646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5" name="Rectangle 74">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2548483" y="441613"/>
            <a:ext cx="8520545" cy="819151"/>
          </a:xfrm>
        </p:spPr>
        <p:txBody>
          <a:bodyPr vert="horz" lIns="91440" tIns="45720" rIns="91440" bIns="45720" rtlCol="0" anchor="t">
            <a:normAutofit fontScale="90000"/>
          </a:bodyPr>
          <a:lstStyle/>
          <a:p>
            <a:pPr algn="l"/>
            <a:r>
              <a:rPr lang="en-US" sz="3400" dirty="0"/>
              <a:t>UX EVALUATION :Royal AIR MAROC APP</a:t>
            </a:r>
            <a:br>
              <a:rPr lang="en-US" sz="3400" dirty="0"/>
            </a:br>
            <a:endParaRPr lang="en-US" sz="3400" dirty="0"/>
          </a:p>
        </p:txBody>
      </p:sp>
      <p:sp>
        <p:nvSpPr>
          <p:cNvPr id="77" name="Rectangle 76">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Slide Number Placeholder 11">
            <a:extLst>
              <a:ext uri="{FF2B5EF4-FFF2-40B4-BE49-F238E27FC236}">
                <a16:creationId xmlns:a16="http://schemas.microsoft.com/office/drawing/2014/main" id="{21C47AF5-6FA2-7355-BDA3-C30BDE8059B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12</a:t>
            </a:fld>
            <a:endParaRPr lang="en-US"/>
          </a:p>
        </p:txBody>
      </p:sp>
      <p:pic>
        <p:nvPicPr>
          <p:cNvPr id="25" name="Picture 24">
            <a:extLst>
              <a:ext uri="{FF2B5EF4-FFF2-40B4-BE49-F238E27FC236}">
                <a16:creationId xmlns:a16="http://schemas.microsoft.com/office/drawing/2014/main" id="{0461DC49-1338-C24E-A3BB-5919AD12F596}"/>
              </a:ext>
            </a:extLst>
          </p:cNvPr>
          <p:cNvPicPr>
            <a:picLocks noChangeAspect="1"/>
          </p:cNvPicPr>
          <p:nvPr/>
        </p:nvPicPr>
        <p:blipFill rotWithShape="1">
          <a:blip r:embed="rId3"/>
          <a:srcRect l="36168" r="13503"/>
          <a:stretch/>
        </p:blipFill>
        <p:spPr>
          <a:xfrm>
            <a:off x="-1" y="386"/>
            <a:ext cx="2161310" cy="6857990"/>
          </a:xfrm>
          <a:prstGeom prst="rect">
            <a:avLst/>
          </a:prstGeom>
        </p:spPr>
      </p:pic>
      <p:sp>
        <p:nvSpPr>
          <p:cNvPr id="4" name="Rectangle: Rounded Corners 3">
            <a:extLst>
              <a:ext uri="{FF2B5EF4-FFF2-40B4-BE49-F238E27FC236}">
                <a16:creationId xmlns:a16="http://schemas.microsoft.com/office/drawing/2014/main" id="{DB149D2A-E8F5-3EBF-ED05-3D355E06BB42}"/>
              </a:ext>
            </a:extLst>
          </p:cNvPr>
          <p:cNvSpPr/>
          <p:nvPr/>
        </p:nvSpPr>
        <p:spPr>
          <a:xfrm>
            <a:off x="2548483" y="2080130"/>
            <a:ext cx="2377440" cy="548640"/>
          </a:xfrm>
          <a:prstGeom prst="roundRect">
            <a:avLst/>
          </a:prstGeom>
          <a:gradFill flip="none" rotWithShape="1">
            <a:gsLst>
              <a:gs pos="0">
                <a:srgbClr val="D90202">
                  <a:shade val="30000"/>
                  <a:satMod val="115000"/>
                </a:srgbClr>
              </a:gs>
              <a:gs pos="50000">
                <a:srgbClr val="D90202">
                  <a:shade val="67500"/>
                  <a:satMod val="115000"/>
                </a:srgbClr>
              </a:gs>
              <a:gs pos="100000">
                <a:srgbClr val="D90202">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Usability</a:t>
            </a:r>
            <a:endParaRPr lang="en-US" dirty="0"/>
          </a:p>
        </p:txBody>
      </p:sp>
      <p:sp>
        <p:nvSpPr>
          <p:cNvPr id="6" name="Rectangle: Rounded Corners 5">
            <a:extLst>
              <a:ext uri="{FF2B5EF4-FFF2-40B4-BE49-F238E27FC236}">
                <a16:creationId xmlns:a16="http://schemas.microsoft.com/office/drawing/2014/main" id="{CD86B2D6-3110-2D01-7EBF-AB9151ADF589}"/>
              </a:ext>
            </a:extLst>
          </p:cNvPr>
          <p:cNvSpPr/>
          <p:nvPr/>
        </p:nvSpPr>
        <p:spPr>
          <a:xfrm>
            <a:off x="4431307" y="2662024"/>
            <a:ext cx="2377440" cy="548640"/>
          </a:xfrm>
          <a:prstGeom prst="roundRect">
            <a:avLst/>
          </a:prstGeom>
          <a:gradFill flip="none" rotWithShape="1">
            <a:gsLst>
              <a:gs pos="0">
                <a:srgbClr val="D90202">
                  <a:shade val="30000"/>
                  <a:satMod val="115000"/>
                </a:srgbClr>
              </a:gs>
              <a:gs pos="50000">
                <a:srgbClr val="D90202">
                  <a:shade val="67500"/>
                  <a:satMod val="115000"/>
                </a:srgbClr>
              </a:gs>
              <a:gs pos="100000">
                <a:srgbClr val="D90202">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Learnability</a:t>
            </a:r>
            <a:endParaRPr lang="en-US" dirty="0"/>
          </a:p>
        </p:txBody>
      </p:sp>
      <p:sp>
        <p:nvSpPr>
          <p:cNvPr id="7" name="Rectangle: Rounded Corners 6">
            <a:extLst>
              <a:ext uri="{FF2B5EF4-FFF2-40B4-BE49-F238E27FC236}">
                <a16:creationId xmlns:a16="http://schemas.microsoft.com/office/drawing/2014/main" id="{9482FFE1-2DB1-D143-9D4F-4C4AFEDD4203}"/>
              </a:ext>
            </a:extLst>
          </p:cNvPr>
          <p:cNvSpPr/>
          <p:nvPr/>
        </p:nvSpPr>
        <p:spPr>
          <a:xfrm>
            <a:off x="6188907" y="3373017"/>
            <a:ext cx="2377440" cy="548640"/>
          </a:xfrm>
          <a:prstGeom prst="roundRect">
            <a:avLst/>
          </a:prstGeom>
          <a:gradFill flip="none" rotWithShape="1">
            <a:gsLst>
              <a:gs pos="0">
                <a:srgbClr val="D90202">
                  <a:shade val="30000"/>
                  <a:satMod val="115000"/>
                </a:srgbClr>
              </a:gs>
              <a:gs pos="50000">
                <a:srgbClr val="D90202">
                  <a:shade val="67500"/>
                  <a:satMod val="115000"/>
                </a:srgbClr>
              </a:gs>
              <a:gs pos="100000">
                <a:srgbClr val="D90202">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Efficiency</a:t>
            </a:r>
            <a:r>
              <a:rPr lang="fr-FR" dirty="0"/>
              <a:t> ,satisfaction</a:t>
            </a:r>
            <a:endParaRPr lang="en-US" dirty="0"/>
          </a:p>
        </p:txBody>
      </p:sp>
      <p:sp>
        <p:nvSpPr>
          <p:cNvPr id="8" name="Rectangle: Rounded Corners 7">
            <a:extLst>
              <a:ext uri="{FF2B5EF4-FFF2-40B4-BE49-F238E27FC236}">
                <a16:creationId xmlns:a16="http://schemas.microsoft.com/office/drawing/2014/main" id="{936C1B87-12C5-75CD-6388-272086969BAB}"/>
              </a:ext>
            </a:extLst>
          </p:cNvPr>
          <p:cNvSpPr/>
          <p:nvPr/>
        </p:nvSpPr>
        <p:spPr>
          <a:xfrm>
            <a:off x="7724630" y="4015201"/>
            <a:ext cx="2377440" cy="548640"/>
          </a:xfrm>
          <a:prstGeom prst="roundRect">
            <a:avLst/>
          </a:prstGeom>
          <a:gradFill flip="none" rotWithShape="1">
            <a:gsLst>
              <a:gs pos="0">
                <a:srgbClr val="D90202">
                  <a:shade val="30000"/>
                  <a:satMod val="115000"/>
                </a:srgbClr>
              </a:gs>
              <a:gs pos="50000">
                <a:srgbClr val="D90202">
                  <a:shade val="67500"/>
                  <a:satMod val="115000"/>
                </a:srgbClr>
              </a:gs>
              <a:gs pos="100000">
                <a:srgbClr val="D90202">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Accessibility</a:t>
            </a:r>
            <a:endParaRPr lang="en-US" dirty="0"/>
          </a:p>
        </p:txBody>
      </p:sp>
      <p:sp>
        <p:nvSpPr>
          <p:cNvPr id="10" name="Rectangle: Rounded Corners 9">
            <a:extLst>
              <a:ext uri="{FF2B5EF4-FFF2-40B4-BE49-F238E27FC236}">
                <a16:creationId xmlns:a16="http://schemas.microsoft.com/office/drawing/2014/main" id="{5B437BBA-389E-F37D-0CB1-BBE59881DCE7}"/>
              </a:ext>
            </a:extLst>
          </p:cNvPr>
          <p:cNvSpPr/>
          <p:nvPr/>
        </p:nvSpPr>
        <p:spPr>
          <a:xfrm>
            <a:off x="9194703" y="4832044"/>
            <a:ext cx="2377440" cy="548640"/>
          </a:xfrm>
          <a:prstGeom prst="roundRect">
            <a:avLst/>
          </a:prstGeom>
          <a:gradFill flip="none" rotWithShape="1">
            <a:gsLst>
              <a:gs pos="0">
                <a:srgbClr val="D90202">
                  <a:shade val="30000"/>
                  <a:satMod val="115000"/>
                </a:srgbClr>
              </a:gs>
              <a:gs pos="50000">
                <a:srgbClr val="D90202">
                  <a:shade val="67500"/>
                  <a:satMod val="115000"/>
                </a:srgbClr>
              </a:gs>
              <a:gs pos="100000">
                <a:srgbClr val="D90202">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Visual design</a:t>
            </a:r>
            <a:endParaRPr lang="en-US" dirty="0"/>
          </a:p>
        </p:txBody>
      </p:sp>
    </p:spTree>
    <p:extLst>
      <p:ext uri="{BB962C8B-B14F-4D97-AF65-F5344CB8AC3E}">
        <p14:creationId xmlns:p14="http://schemas.microsoft.com/office/powerpoint/2010/main" val="88577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5" name="Rectangle 74">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2548483" y="441613"/>
            <a:ext cx="8520545" cy="819151"/>
          </a:xfrm>
        </p:spPr>
        <p:txBody>
          <a:bodyPr vert="horz" lIns="91440" tIns="45720" rIns="91440" bIns="45720" rtlCol="0" anchor="t">
            <a:normAutofit fontScale="90000"/>
          </a:bodyPr>
          <a:lstStyle/>
          <a:p>
            <a:pPr algn="l"/>
            <a:r>
              <a:rPr lang="fr-FR" sz="3600" dirty="0">
                <a:solidFill>
                  <a:schemeClr val="tx1"/>
                </a:solidFill>
              </a:rPr>
              <a:t>User Psychology</a:t>
            </a:r>
            <a:br>
              <a:rPr lang="fr-FR" sz="3600" b="1" dirty="0">
                <a:solidFill>
                  <a:schemeClr val="bg1"/>
                </a:solidFill>
              </a:rPr>
            </a:br>
            <a:br>
              <a:rPr lang="en-US" sz="3400" dirty="0"/>
            </a:br>
            <a:endParaRPr lang="en-US" sz="3400" dirty="0"/>
          </a:p>
        </p:txBody>
      </p:sp>
      <p:sp>
        <p:nvSpPr>
          <p:cNvPr id="77" name="Rectangle 76">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64CD33C6-1C38-6703-3723-66EBB106AB67}"/>
              </a:ext>
            </a:extLst>
          </p:cNvPr>
          <p:cNvSpPr txBox="1"/>
          <p:nvPr/>
        </p:nvSpPr>
        <p:spPr>
          <a:xfrm>
            <a:off x="2467830" y="1594138"/>
            <a:ext cx="9417649" cy="4525873"/>
          </a:xfrm>
          <a:prstGeom prst="rect">
            <a:avLst/>
          </a:prstGeom>
        </p:spPr>
        <p:txBody>
          <a:bodyPr vert="horz" lIns="91440" tIns="45720" rIns="91440" bIns="45720" rtlCol="0">
            <a:normAutofit/>
          </a:bodyPr>
          <a:lstStyle/>
          <a:p>
            <a:pPr marL="342900" lvl="0" indent="-342900" rtl="0">
              <a:lnSpc>
                <a:spcPct val="107000"/>
              </a:lnSpc>
              <a:buFont typeface="Symbol" panose="05050102010706020507" pitchFamily="18" charset="2"/>
              <a:buChar char=""/>
            </a:pPr>
            <a:r>
              <a:rPr lang="en-US" dirty="0"/>
              <a:t>Consider user psychology and adapt the app to their needs, considering factors like impatience and limited concentration. Make it intuitive; users won't waste time figuring out an app when there are quicker alternatives. Use contrasting colors for call-to-action buttons to make them stand out. Apply Heck's Law, minimizing user actions for faster decisions. In the QA tutorial, emphasize the most relevant options.</a:t>
            </a:r>
            <a:endParaRPr lang="en-US" dirty="0">
              <a:effectLst/>
            </a:endParaRPr>
          </a:p>
          <a:p>
            <a:pPr defTabSz="914400">
              <a:lnSpc>
                <a:spcPct val="94000"/>
              </a:lnSpc>
              <a:spcAft>
                <a:spcPts val="200"/>
              </a:spcAft>
            </a:pPr>
            <a:endParaRPr lang="en-US" dirty="0">
              <a:solidFill>
                <a:schemeClr val="tx2"/>
              </a:solidFill>
            </a:endParaRPr>
          </a:p>
        </p:txBody>
      </p:sp>
      <p:sp>
        <p:nvSpPr>
          <p:cNvPr id="12" name="Slide Number Placeholder 11">
            <a:extLst>
              <a:ext uri="{FF2B5EF4-FFF2-40B4-BE49-F238E27FC236}">
                <a16:creationId xmlns:a16="http://schemas.microsoft.com/office/drawing/2014/main" id="{21C47AF5-6FA2-7355-BDA3-C30BDE8059B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13</a:t>
            </a:fld>
            <a:endParaRPr lang="en-US"/>
          </a:p>
        </p:txBody>
      </p:sp>
      <p:pic>
        <p:nvPicPr>
          <p:cNvPr id="25" name="Picture 24">
            <a:extLst>
              <a:ext uri="{FF2B5EF4-FFF2-40B4-BE49-F238E27FC236}">
                <a16:creationId xmlns:a16="http://schemas.microsoft.com/office/drawing/2014/main" id="{0461DC49-1338-C24E-A3BB-5919AD12F596}"/>
              </a:ext>
            </a:extLst>
          </p:cNvPr>
          <p:cNvPicPr>
            <a:picLocks noChangeAspect="1"/>
          </p:cNvPicPr>
          <p:nvPr/>
        </p:nvPicPr>
        <p:blipFill rotWithShape="1">
          <a:blip r:embed="rId3"/>
          <a:srcRect l="36168" r="13503"/>
          <a:stretch/>
        </p:blipFill>
        <p:spPr>
          <a:xfrm>
            <a:off x="-1" y="386"/>
            <a:ext cx="2161310" cy="6857990"/>
          </a:xfrm>
          <a:prstGeom prst="rect">
            <a:avLst/>
          </a:prstGeom>
        </p:spPr>
      </p:pic>
      <p:pic>
        <p:nvPicPr>
          <p:cNvPr id="4" name="Image 7">
            <a:extLst>
              <a:ext uri="{FF2B5EF4-FFF2-40B4-BE49-F238E27FC236}">
                <a16:creationId xmlns:a16="http://schemas.microsoft.com/office/drawing/2014/main" id="{B81FFA68-762C-4D9C-310F-EC8DCC07AE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6736" y="3723417"/>
            <a:ext cx="2980726" cy="2095106"/>
          </a:xfrm>
          <a:prstGeom prst="rect">
            <a:avLst/>
          </a:prstGeom>
        </p:spPr>
      </p:pic>
      <p:sp>
        <p:nvSpPr>
          <p:cNvPr id="5" name="Flèche : courbe vers la droite 5">
            <a:extLst>
              <a:ext uri="{FF2B5EF4-FFF2-40B4-BE49-F238E27FC236}">
                <a16:creationId xmlns:a16="http://schemas.microsoft.com/office/drawing/2014/main" id="{B0843C01-DD81-9D7C-CA50-E8FBC75D685D}"/>
              </a:ext>
            </a:extLst>
          </p:cNvPr>
          <p:cNvSpPr/>
          <p:nvPr/>
        </p:nvSpPr>
        <p:spPr>
          <a:xfrm rot="6180245">
            <a:off x="6389387" y="2365418"/>
            <a:ext cx="1574534" cy="3292495"/>
          </a:xfrm>
          <a:prstGeom prst="curved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solidFill>
                <a:schemeClr val="tx1"/>
              </a:solidFill>
            </a:endParaRPr>
          </a:p>
        </p:txBody>
      </p:sp>
      <p:pic>
        <p:nvPicPr>
          <p:cNvPr id="3" name="Picture 2">
            <a:extLst>
              <a:ext uri="{FF2B5EF4-FFF2-40B4-BE49-F238E27FC236}">
                <a16:creationId xmlns:a16="http://schemas.microsoft.com/office/drawing/2014/main" id="{1BC51E28-CF58-DB8E-D620-B65235A2017B}"/>
              </a:ext>
            </a:extLst>
          </p:cNvPr>
          <p:cNvPicPr>
            <a:picLocks noChangeAspect="1"/>
          </p:cNvPicPr>
          <p:nvPr/>
        </p:nvPicPr>
        <p:blipFill>
          <a:blip r:embed="rId5"/>
          <a:stretch>
            <a:fillRect/>
          </a:stretch>
        </p:blipFill>
        <p:spPr>
          <a:xfrm>
            <a:off x="8058341" y="3759821"/>
            <a:ext cx="2828789" cy="2200847"/>
          </a:xfrm>
          <a:prstGeom prst="rect">
            <a:avLst/>
          </a:prstGeom>
        </p:spPr>
      </p:pic>
    </p:spTree>
    <p:extLst>
      <p:ext uri="{BB962C8B-B14F-4D97-AF65-F5344CB8AC3E}">
        <p14:creationId xmlns:p14="http://schemas.microsoft.com/office/powerpoint/2010/main" val="376655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5" name="Rectangle 74">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2548483" y="441613"/>
            <a:ext cx="8520545" cy="819151"/>
          </a:xfrm>
        </p:spPr>
        <p:txBody>
          <a:bodyPr vert="horz" lIns="91440" tIns="45720" rIns="91440" bIns="45720" rtlCol="0" anchor="t">
            <a:normAutofit fontScale="90000"/>
          </a:bodyPr>
          <a:lstStyle/>
          <a:p>
            <a:pPr algn="l"/>
            <a:r>
              <a:rPr lang="fr-FR" sz="3600" dirty="0">
                <a:solidFill>
                  <a:schemeClr val="tx1"/>
                </a:solidFill>
              </a:rPr>
              <a:t>User Psychology</a:t>
            </a:r>
            <a:br>
              <a:rPr lang="fr-FR" sz="3600" b="1" dirty="0">
                <a:solidFill>
                  <a:schemeClr val="bg1"/>
                </a:solidFill>
              </a:rPr>
            </a:br>
            <a:br>
              <a:rPr lang="en-US" sz="3400" dirty="0"/>
            </a:br>
            <a:endParaRPr lang="en-US" sz="3400" dirty="0"/>
          </a:p>
        </p:txBody>
      </p:sp>
      <p:sp>
        <p:nvSpPr>
          <p:cNvPr id="77" name="Rectangle 76">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Slide Number Placeholder 11">
            <a:extLst>
              <a:ext uri="{FF2B5EF4-FFF2-40B4-BE49-F238E27FC236}">
                <a16:creationId xmlns:a16="http://schemas.microsoft.com/office/drawing/2014/main" id="{21C47AF5-6FA2-7355-BDA3-C30BDE8059B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14</a:t>
            </a:fld>
            <a:endParaRPr lang="en-US"/>
          </a:p>
        </p:txBody>
      </p:sp>
      <p:pic>
        <p:nvPicPr>
          <p:cNvPr id="25" name="Picture 24">
            <a:extLst>
              <a:ext uri="{FF2B5EF4-FFF2-40B4-BE49-F238E27FC236}">
                <a16:creationId xmlns:a16="http://schemas.microsoft.com/office/drawing/2014/main" id="{0461DC49-1338-C24E-A3BB-5919AD12F596}"/>
              </a:ext>
            </a:extLst>
          </p:cNvPr>
          <p:cNvPicPr>
            <a:picLocks noChangeAspect="1"/>
          </p:cNvPicPr>
          <p:nvPr/>
        </p:nvPicPr>
        <p:blipFill rotWithShape="1">
          <a:blip r:embed="rId3"/>
          <a:srcRect l="36168" r="13503"/>
          <a:stretch/>
        </p:blipFill>
        <p:spPr>
          <a:xfrm>
            <a:off x="-1" y="386"/>
            <a:ext cx="2161310" cy="6857990"/>
          </a:xfrm>
          <a:prstGeom prst="rect">
            <a:avLst/>
          </a:prstGeom>
        </p:spPr>
      </p:pic>
      <p:pic>
        <p:nvPicPr>
          <p:cNvPr id="6" name="Picture 5">
            <a:extLst>
              <a:ext uri="{FF2B5EF4-FFF2-40B4-BE49-F238E27FC236}">
                <a16:creationId xmlns:a16="http://schemas.microsoft.com/office/drawing/2014/main" id="{305FE15E-00A8-D866-E560-E7381049F758}"/>
              </a:ext>
            </a:extLst>
          </p:cNvPr>
          <p:cNvPicPr>
            <a:picLocks noChangeAspect="1"/>
          </p:cNvPicPr>
          <p:nvPr/>
        </p:nvPicPr>
        <p:blipFill>
          <a:blip r:embed="rId4"/>
          <a:stretch>
            <a:fillRect/>
          </a:stretch>
        </p:blipFill>
        <p:spPr>
          <a:xfrm>
            <a:off x="3479122" y="1489362"/>
            <a:ext cx="6791760" cy="4964024"/>
          </a:xfrm>
          <a:prstGeom prst="rect">
            <a:avLst/>
          </a:prstGeom>
        </p:spPr>
      </p:pic>
    </p:spTree>
    <p:extLst>
      <p:ext uri="{BB962C8B-B14F-4D97-AF65-F5344CB8AC3E}">
        <p14:creationId xmlns:p14="http://schemas.microsoft.com/office/powerpoint/2010/main" val="124415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0461DC49-1338-C24E-A3BB-5919AD12F596}"/>
              </a:ext>
            </a:extLst>
          </p:cNvPr>
          <p:cNvPicPr>
            <a:picLocks noChangeAspect="1"/>
          </p:cNvPicPr>
          <p:nvPr/>
        </p:nvPicPr>
        <p:blipFill rotWithShape="1">
          <a:blip r:embed="rId3">
            <a:alphaModFix amt="40000"/>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fontScale="90000"/>
          </a:bodyPr>
          <a:lstStyle/>
          <a:p>
            <a:r>
              <a:rPr lang="en-US" dirty="0"/>
              <a:t>“Let’s Make it real”</a:t>
            </a:r>
            <a:br>
              <a:rPr lang="en-US" dirty="0"/>
            </a:br>
            <a:endParaRPr lang="en-US" dirty="0"/>
          </a:p>
        </p:txBody>
      </p:sp>
      <p:sp>
        <p:nvSpPr>
          <p:cNvPr id="12" name="Slide Number Placeholder 11">
            <a:extLst>
              <a:ext uri="{FF2B5EF4-FFF2-40B4-BE49-F238E27FC236}">
                <a16:creationId xmlns:a16="http://schemas.microsoft.com/office/drawing/2014/main" id="{21C47AF5-6FA2-7355-BDA3-C30BDE8059B9}"/>
              </a:ext>
            </a:extLst>
          </p:cNvPr>
          <p:cNvSpPr>
            <a:spLocks noGrp="1"/>
          </p:cNvSpPr>
          <p:nvPr>
            <p:ph type="sldNum" sz="quarter" idx="12"/>
          </p:nvPr>
        </p:nvSpPr>
        <p:spPr>
          <a:xfrm>
            <a:off x="9830683" y="6453386"/>
            <a:ext cx="1596292" cy="404614"/>
          </a:xfrm>
        </p:spPr>
        <p:txBody>
          <a:bodyPr>
            <a:normAutofit/>
          </a:bodyPr>
          <a:lstStyle/>
          <a:p>
            <a:pPr>
              <a:spcAft>
                <a:spcPts val="600"/>
              </a:spcAft>
            </a:pPr>
            <a:fld id="{69E57DC2-970A-4B3E-BB1C-7A09969E49DF}" type="slidenum">
              <a:rPr lang="en-US" smtClean="0"/>
              <a:pPr>
                <a:spcAft>
                  <a:spcPts val="600"/>
                </a:spcAft>
              </a:pPr>
              <a:t>15</a:t>
            </a:fld>
            <a:endParaRPr lang="en-US"/>
          </a:p>
        </p:txBody>
      </p:sp>
    </p:spTree>
    <p:extLst>
      <p:ext uri="{BB962C8B-B14F-4D97-AF65-F5344CB8AC3E}">
        <p14:creationId xmlns:p14="http://schemas.microsoft.com/office/powerpoint/2010/main" val="36599930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5" name="Rectangle 74">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917139" y="151433"/>
            <a:ext cx="9165422" cy="819151"/>
          </a:xfrm>
        </p:spPr>
        <p:txBody>
          <a:bodyPr vert="horz" lIns="91440" tIns="45720" rIns="91440" bIns="45720" rtlCol="0" anchor="t">
            <a:normAutofit fontScale="90000"/>
          </a:bodyPr>
          <a:lstStyle/>
          <a:p>
            <a:pPr algn="l"/>
            <a:r>
              <a:rPr lang="en-US" sz="3800" dirty="0"/>
              <a:t>Information Hierarchy</a:t>
            </a:r>
            <a:br>
              <a:rPr lang="en-US" sz="4000" dirty="0"/>
            </a:br>
            <a:br>
              <a:rPr lang="en-US" sz="3600" dirty="0"/>
            </a:br>
            <a:endParaRPr lang="en-US" sz="3400" dirty="0">
              <a:solidFill>
                <a:srgbClr val="D30101"/>
              </a:solidFill>
            </a:endParaRPr>
          </a:p>
        </p:txBody>
      </p:sp>
      <p:sp>
        <p:nvSpPr>
          <p:cNvPr id="77" name="Rectangle 76">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64CD33C6-1C38-6703-3723-66EBB106AB67}"/>
              </a:ext>
            </a:extLst>
          </p:cNvPr>
          <p:cNvSpPr txBox="1"/>
          <p:nvPr/>
        </p:nvSpPr>
        <p:spPr>
          <a:xfrm>
            <a:off x="706696" y="875630"/>
            <a:ext cx="11485230" cy="5887912"/>
          </a:xfrm>
          <a:prstGeom prst="rect">
            <a:avLst/>
          </a:prstGeom>
        </p:spPr>
        <p:txBody>
          <a:bodyPr vert="horz" lIns="91440" tIns="45720" rIns="91440" bIns="45720" rtlCol="0">
            <a:normAutofit/>
          </a:bodyPr>
          <a:lstStyle/>
          <a:p>
            <a:pPr rtl="0">
              <a:spcBef>
                <a:spcPts val="0"/>
              </a:spcBef>
              <a:spcAft>
                <a:spcPts val="1200"/>
              </a:spcAft>
            </a:pPr>
            <a:endParaRPr lang="en-US" sz="1800" b="0" i="0" u="none" strike="noStrike" dirty="0">
              <a:solidFill>
                <a:srgbClr val="000000"/>
              </a:solidFill>
              <a:effectLst/>
              <a:latin typeface="+mj-lt"/>
            </a:endParaRPr>
          </a:p>
          <a:p>
            <a:pPr rtl="0">
              <a:spcBef>
                <a:spcPts val="0"/>
              </a:spcBef>
              <a:spcAft>
                <a:spcPts val="1200"/>
              </a:spcAft>
            </a:pPr>
            <a:endParaRPr lang="en-US" dirty="0">
              <a:effectLst/>
            </a:endParaRPr>
          </a:p>
          <a:p>
            <a:pPr marL="384048" indent="-384048" defTabSz="914400">
              <a:lnSpc>
                <a:spcPct val="94000"/>
              </a:lnSpc>
              <a:spcAft>
                <a:spcPts val="200"/>
              </a:spcAft>
              <a:buFont typeface="Franklin Gothic Book" panose="020B0503020102020204" pitchFamily="34" charset="0"/>
              <a:buChar char="•"/>
            </a:pPr>
            <a:endParaRPr lang="en-US" dirty="0">
              <a:solidFill>
                <a:schemeClr val="tx2"/>
              </a:solidFill>
            </a:endParaRPr>
          </a:p>
        </p:txBody>
      </p:sp>
      <p:sp>
        <p:nvSpPr>
          <p:cNvPr id="12" name="Slide Number Placeholder 11">
            <a:extLst>
              <a:ext uri="{FF2B5EF4-FFF2-40B4-BE49-F238E27FC236}">
                <a16:creationId xmlns:a16="http://schemas.microsoft.com/office/drawing/2014/main" id="{21C47AF5-6FA2-7355-BDA3-C30BDE8059B9}"/>
              </a:ext>
            </a:extLst>
          </p:cNvPr>
          <p:cNvSpPr>
            <a:spLocks noGrp="1"/>
          </p:cNvSpPr>
          <p:nvPr>
            <p:ph type="sldNum" sz="quarter" idx="12"/>
          </p:nvPr>
        </p:nvSpPr>
        <p:spPr>
          <a:xfrm>
            <a:off x="9533374" y="6449498"/>
            <a:ext cx="1596292" cy="404614"/>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16</a:t>
            </a:fld>
            <a:endParaRPr lang="en-US"/>
          </a:p>
        </p:txBody>
      </p:sp>
      <p:pic>
        <p:nvPicPr>
          <p:cNvPr id="25" name="Picture 24">
            <a:extLst>
              <a:ext uri="{FF2B5EF4-FFF2-40B4-BE49-F238E27FC236}">
                <a16:creationId xmlns:a16="http://schemas.microsoft.com/office/drawing/2014/main" id="{0461DC49-1338-C24E-A3BB-5919AD12F596}"/>
              </a:ext>
            </a:extLst>
          </p:cNvPr>
          <p:cNvPicPr>
            <a:picLocks noChangeAspect="1"/>
          </p:cNvPicPr>
          <p:nvPr/>
        </p:nvPicPr>
        <p:blipFill rotWithShape="1">
          <a:blip r:embed="rId3"/>
          <a:srcRect l="36168" r="13503"/>
          <a:stretch/>
        </p:blipFill>
        <p:spPr>
          <a:xfrm>
            <a:off x="74" y="-3878"/>
            <a:ext cx="737508" cy="6857990"/>
          </a:xfrm>
          <a:prstGeom prst="rect">
            <a:avLst/>
          </a:prstGeom>
        </p:spPr>
      </p:pic>
      <p:sp>
        <p:nvSpPr>
          <p:cNvPr id="3" name="Rectangle : coins arrondis 3">
            <a:extLst>
              <a:ext uri="{FF2B5EF4-FFF2-40B4-BE49-F238E27FC236}">
                <a16:creationId xmlns:a16="http://schemas.microsoft.com/office/drawing/2014/main" id="{E09DFEDE-9B91-FE70-0CB4-7EC6AAA08EA4}"/>
              </a:ext>
            </a:extLst>
          </p:cNvPr>
          <p:cNvSpPr/>
          <p:nvPr/>
        </p:nvSpPr>
        <p:spPr>
          <a:xfrm>
            <a:off x="5029967" y="1046143"/>
            <a:ext cx="1540042" cy="490888"/>
          </a:xfrm>
          <a:prstGeom prst="roundRect">
            <a:avLst/>
          </a:prstGeom>
          <a:solidFill>
            <a:srgbClr val="B802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Welcome</a:t>
            </a:r>
            <a:r>
              <a:rPr lang="fr-FR" sz="1600" b="1" dirty="0">
                <a:solidFill>
                  <a:schemeClr val="bg1"/>
                </a:solidFill>
              </a:rPr>
              <a:t> Page</a:t>
            </a:r>
          </a:p>
        </p:txBody>
      </p:sp>
      <p:sp>
        <p:nvSpPr>
          <p:cNvPr id="4" name="Rectangle : coins arrondis 4">
            <a:extLst>
              <a:ext uri="{FF2B5EF4-FFF2-40B4-BE49-F238E27FC236}">
                <a16:creationId xmlns:a16="http://schemas.microsoft.com/office/drawing/2014/main" id="{73846BFA-A1A8-46BB-3138-899F8056F5AF}"/>
              </a:ext>
            </a:extLst>
          </p:cNvPr>
          <p:cNvSpPr/>
          <p:nvPr/>
        </p:nvSpPr>
        <p:spPr>
          <a:xfrm>
            <a:off x="5029967" y="1729537"/>
            <a:ext cx="1540042" cy="462012"/>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Home Page</a:t>
            </a:r>
          </a:p>
        </p:txBody>
      </p:sp>
      <p:cxnSp>
        <p:nvCxnSpPr>
          <p:cNvPr id="5" name="Connecteur droit 7">
            <a:extLst>
              <a:ext uri="{FF2B5EF4-FFF2-40B4-BE49-F238E27FC236}">
                <a16:creationId xmlns:a16="http://schemas.microsoft.com/office/drawing/2014/main" id="{A11DF028-BA4D-94DB-455C-BCD80D00170E}"/>
              </a:ext>
            </a:extLst>
          </p:cNvPr>
          <p:cNvCxnSpPr>
            <a:cxnSpLocks/>
            <a:stCxn id="3" idx="2"/>
          </p:cNvCxnSpPr>
          <p:nvPr/>
        </p:nvCxnSpPr>
        <p:spPr>
          <a:xfrm>
            <a:off x="5799988" y="1537031"/>
            <a:ext cx="0" cy="192506"/>
          </a:xfrm>
          <a:prstGeom prst="line">
            <a:avLst/>
          </a:prstGeom>
        </p:spPr>
        <p:style>
          <a:lnRef idx="3">
            <a:schemeClr val="dk1"/>
          </a:lnRef>
          <a:fillRef idx="0">
            <a:schemeClr val="dk1"/>
          </a:fillRef>
          <a:effectRef idx="2">
            <a:schemeClr val="dk1"/>
          </a:effectRef>
          <a:fontRef idx="minor">
            <a:schemeClr val="tx1"/>
          </a:fontRef>
        </p:style>
      </p:cxnSp>
      <p:cxnSp>
        <p:nvCxnSpPr>
          <p:cNvPr id="6" name="Connecteur droit 15">
            <a:extLst>
              <a:ext uri="{FF2B5EF4-FFF2-40B4-BE49-F238E27FC236}">
                <a16:creationId xmlns:a16="http://schemas.microsoft.com/office/drawing/2014/main" id="{79A42BEA-1A9E-9C38-AF2E-5F381D6C993D}"/>
              </a:ext>
            </a:extLst>
          </p:cNvPr>
          <p:cNvCxnSpPr>
            <a:cxnSpLocks/>
          </p:cNvCxnSpPr>
          <p:nvPr/>
        </p:nvCxnSpPr>
        <p:spPr>
          <a:xfrm>
            <a:off x="5798698" y="2176846"/>
            <a:ext cx="0" cy="211756"/>
          </a:xfrm>
          <a:prstGeom prst="line">
            <a:avLst/>
          </a:prstGeom>
        </p:spPr>
        <p:style>
          <a:lnRef idx="3">
            <a:schemeClr val="dk1"/>
          </a:lnRef>
          <a:fillRef idx="0">
            <a:schemeClr val="dk1"/>
          </a:fillRef>
          <a:effectRef idx="2">
            <a:schemeClr val="dk1"/>
          </a:effectRef>
          <a:fontRef idx="minor">
            <a:schemeClr val="tx1"/>
          </a:fontRef>
        </p:style>
      </p:cxnSp>
      <p:cxnSp>
        <p:nvCxnSpPr>
          <p:cNvPr id="7" name="Connecteur droit 18">
            <a:extLst>
              <a:ext uri="{FF2B5EF4-FFF2-40B4-BE49-F238E27FC236}">
                <a16:creationId xmlns:a16="http://schemas.microsoft.com/office/drawing/2014/main" id="{32DACF13-323E-2689-F351-E9CC1D7B163D}"/>
              </a:ext>
            </a:extLst>
          </p:cNvPr>
          <p:cNvCxnSpPr>
            <a:cxnSpLocks/>
          </p:cNvCxnSpPr>
          <p:nvPr/>
        </p:nvCxnSpPr>
        <p:spPr>
          <a:xfrm>
            <a:off x="1514593" y="2409084"/>
            <a:ext cx="9228004" cy="1779"/>
          </a:xfrm>
          <a:prstGeom prst="line">
            <a:avLst/>
          </a:prstGeom>
        </p:spPr>
        <p:style>
          <a:lnRef idx="3">
            <a:schemeClr val="dk1"/>
          </a:lnRef>
          <a:fillRef idx="0">
            <a:schemeClr val="dk1"/>
          </a:fillRef>
          <a:effectRef idx="2">
            <a:schemeClr val="dk1"/>
          </a:effectRef>
          <a:fontRef idx="minor">
            <a:schemeClr val="tx1"/>
          </a:fontRef>
        </p:style>
      </p:cxnSp>
      <p:cxnSp>
        <p:nvCxnSpPr>
          <p:cNvPr id="8" name="Connecteur droit 20">
            <a:extLst>
              <a:ext uri="{FF2B5EF4-FFF2-40B4-BE49-F238E27FC236}">
                <a16:creationId xmlns:a16="http://schemas.microsoft.com/office/drawing/2014/main" id="{69FBA706-9E25-3D81-4018-549618A269F2}"/>
              </a:ext>
            </a:extLst>
          </p:cNvPr>
          <p:cNvCxnSpPr>
            <a:cxnSpLocks/>
            <a:endCxn id="11" idx="0"/>
          </p:cNvCxnSpPr>
          <p:nvPr/>
        </p:nvCxnSpPr>
        <p:spPr>
          <a:xfrm>
            <a:off x="1514593" y="2403305"/>
            <a:ext cx="0" cy="231451"/>
          </a:xfrm>
          <a:prstGeom prst="line">
            <a:avLst/>
          </a:prstGeom>
        </p:spPr>
        <p:style>
          <a:lnRef idx="3">
            <a:schemeClr val="dk1"/>
          </a:lnRef>
          <a:fillRef idx="0">
            <a:schemeClr val="dk1"/>
          </a:fillRef>
          <a:effectRef idx="2">
            <a:schemeClr val="dk1"/>
          </a:effectRef>
          <a:fontRef idx="minor">
            <a:schemeClr val="tx1"/>
          </a:fontRef>
        </p:style>
      </p:cxnSp>
      <p:cxnSp>
        <p:nvCxnSpPr>
          <p:cNvPr id="10" name="Connecteur droit 22">
            <a:extLst>
              <a:ext uri="{FF2B5EF4-FFF2-40B4-BE49-F238E27FC236}">
                <a16:creationId xmlns:a16="http://schemas.microsoft.com/office/drawing/2014/main" id="{A2C6A3F8-1AD4-C57E-A714-5106265EEF7F}"/>
              </a:ext>
            </a:extLst>
          </p:cNvPr>
          <p:cNvCxnSpPr>
            <a:cxnSpLocks/>
          </p:cNvCxnSpPr>
          <p:nvPr/>
        </p:nvCxnSpPr>
        <p:spPr>
          <a:xfrm>
            <a:off x="10735606" y="2407627"/>
            <a:ext cx="0" cy="183061"/>
          </a:xfrm>
          <a:prstGeom prst="line">
            <a:avLst/>
          </a:prstGeom>
        </p:spPr>
        <p:style>
          <a:lnRef idx="3">
            <a:schemeClr val="dk1"/>
          </a:lnRef>
          <a:fillRef idx="0">
            <a:schemeClr val="dk1"/>
          </a:fillRef>
          <a:effectRef idx="2">
            <a:schemeClr val="dk1"/>
          </a:effectRef>
          <a:fontRef idx="minor">
            <a:schemeClr val="tx1"/>
          </a:fontRef>
        </p:style>
      </p:cxnSp>
      <p:sp>
        <p:nvSpPr>
          <p:cNvPr id="11" name="Rectangle : coins arrondis 24">
            <a:extLst>
              <a:ext uri="{FF2B5EF4-FFF2-40B4-BE49-F238E27FC236}">
                <a16:creationId xmlns:a16="http://schemas.microsoft.com/office/drawing/2014/main" id="{ACFA4947-7C8C-DA9C-004F-EE0CCC7AC5CF}"/>
              </a:ext>
            </a:extLst>
          </p:cNvPr>
          <p:cNvSpPr/>
          <p:nvPr/>
        </p:nvSpPr>
        <p:spPr>
          <a:xfrm>
            <a:off x="744572" y="2634756"/>
            <a:ext cx="1540042" cy="462012"/>
          </a:xfrm>
          <a:prstGeom prst="roundRect">
            <a:avLst/>
          </a:prstGeom>
          <a:gradFill flip="none" rotWithShape="1">
            <a:gsLst>
              <a:gs pos="0">
                <a:srgbClr val="DC0202">
                  <a:shade val="30000"/>
                  <a:satMod val="115000"/>
                </a:srgbClr>
              </a:gs>
              <a:gs pos="50000">
                <a:srgbClr val="DC0202">
                  <a:shade val="67500"/>
                  <a:satMod val="115000"/>
                </a:srgbClr>
              </a:gs>
              <a:gs pos="100000">
                <a:srgbClr val="DC0202">
                  <a:shade val="100000"/>
                  <a:satMod val="115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Menu Bar</a:t>
            </a:r>
          </a:p>
        </p:txBody>
      </p:sp>
      <p:sp>
        <p:nvSpPr>
          <p:cNvPr id="13" name="Rectangle : coins arrondis 28">
            <a:extLst>
              <a:ext uri="{FF2B5EF4-FFF2-40B4-BE49-F238E27FC236}">
                <a16:creationId xmlns:a16="http://schemas.microsoft.com/office/drawing/2014/main" id="{6730C402-26A2-933C-6775-58F0D4A3D130}"/>
              </a:ext>
            </a:extLst>
          </p:cNvPr>
          <p:cNvSpPr/>
          <p:nvPr/>
        </p:nvSpPr>
        <p:spPr>
          <a:xfrm>
            <a:off x="10225970" y="2587946"/>
            <a:ext cx="1033255" cy="462012"/>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a:solidFill>
              <a:srgbClr val="DC02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Profile</a:t>
            </a:r>
          </a:p>
        </p:txBody>
      </p:sp>
      <p:sp>
        <p:nvSpPr>
          <p:cNvPr id="14" name="Rectangle : coins arrondis 29">
            <a:extLst>
              <a:ext uri="{FF2B5EF4-FFF2-40B4-BE49-F238E27FC236}">
                <a16:creationId xmlns:a16="http://schemas.microsoft.com/office/drawing/2014/main" id="{C52A2416-B118-0FB4-9B22-213563DA6876}"/>
              </a:ext>
            </a:extLst>
          </p:cNvPr>
          <p:cNvSpPr/>
          <p:nvPr/>
        </p:nvSpPr>
        <p:spPr>
          <a:xfrm>
            <a:off x="3795596" y="2624686"/>
            <a:ext cx="1540042" cy="462012"/>
          </a:xfrm>
          <a:prstGeom prst="roundRect">
            <a:avLst/>
          </a:prstGeom>
          <a:gradFill flip="none" rotWithShape="1">
            <a:gsLst>
              <a:gs pos="0">
                <a:srgbClr val="DC0202">
                  <a:shade val="30000"/>
                  <a:satMod val="115000"/>
                </a:srgbClr>
              </a:gs>
              <a:gs pos="50000">
                <a:srgbClr val="DC0202">
                  <a:shade val="67500"/>
                  <a:satMod val="115000"/>
                </a:srgbClr>
              </a:gs>
              <a:gs pos="100000">
                <a:srgbClr val="DC0202">
                  <a:shade val="100000"/>
                  <a:satMod val="115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Booking</a:t>
            </a:r>
            <a:endParaRPr lang="fr-FR" sz="1600" b="1" dirty="0">
              <a:solidFill>
                <a:schemeClr val="bg1"/>
              </a:solidFill>
            </a:endParaRPr>
          </a:p>
        </p:txBody>
      </p:sp>
      <p:sp>
        <p:nvSpPr>
          <p:cNvPr id="15" name="Rectangle : coins arrondis 30">
            <a:extLst>
              <a:ext uri="{FF2B5EF4-FFF2-40B4-BE49-F238E27FC236}">
                <a16:creationId xmlns:a16="http://schemas.microsoft.com/office/drawing/2014/main" id="{C6B14568-1189-A8AF-FB30-22D2ED25DFF5}"/>
              </a:ext>
            </a:extLst>
          </p:cNvPr>
          <p:cNvSpPr/>
          <p:nvPr/>
        </p:nvSpPr>
        <p:spPr>
          <a:xfrm>
            <a:off x="8291623" y="2589158"/>
            <a:ext cx="1033200" cy="460800"/>
          </a:xfrm>
          <a:prstGeom prst="roundRect">
            <a:avLst/>
          </a:prstGeom>
          <a:gradFill flip="none" rotWithShape="1">
            <a:gsLst>
              <a:gs pos="0">
                <a:srgbClr val="DC0202">
                  <a:shade val="30000"/>
                  <a:satMod val="115000"/>
                </a:srgbClr>
              </a:gs>
              <a:gs pos="50000">
                <a:srgbClr val="DC0202">
                  <a:shade val="67500"/>
                  <a:satMod val="115000"/>
                </a:srgbClr>
              </a:gs>
              <a:gs pos="100000">
                <a:srgbClr val="DC0202">
                  <a:shade val="100000"/>
                  <a:satMod val="115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Trips</a:t>
            </a:r>
          </a:p>
        </p:txBody>
      </p:sp>
      <p:cxnSp>
        <p:nvCxnSpPr>
          <p:cNvPr id="16" name="Connecteur droit 32">
            <a:extLst>
              <a:ext uri="{FF2B5EF4-FFF2-40B4-BE49-F238E27FC236}">
                <a16:creationId xmlns:a16="http://schemas.microsoft.com/office/drawing/2014/main" id="{AFD8CADE-C3B7-22B4-6149-632EA635E770}"/>
              </a:ext>
            </a:extLst>
          </p:cNvPr>
          <p:cNvCxnSpPr>
            <a:cxnSpLocks/>
            <a:stCxn id="14" idx="0"/>
          </p:cNvCxnSpPr>
          <p:nvPr/>
        </p:nvCxnSpPr>
        <p:spPr>
          <a:xfrm flipV="1">
            <a:off x="4565617" y="2412930"/>
            <a:ext cx="0" cy="211756"/>
          </a:xfrm>
          <a:prstGeom prst="line">
            <a:avLst/>
          </a:prstGeom>
        </p:spPr>
        <p:style>
          <a:lnRef idx="3">
            <a:schemeClr val="dk1"/>
          </a:lnRef>
          <a:fillRef idx="0">
            <a:schemeClr val="dk1"/>
          </a:fillRef>
          <a:effectRef idx="2">
            <a:schemeClr val="dk1"/>
          </a:effectRef>
          <a:fontRef idx="minor">
            <a:schemeClr val="tx1"/>
          </a:fontRef>
        </p:style>
      </p:cxnSp>
      <p:cxnSp>
        <p:nvCxnSpPr>
          <p:cNvPr id="17" name="Connecteur droit 34">
            <a:extLst>
              <a:ext uri="{FF2B5EF4-FFF2-40B4-BE49-F238E27FC236}">
                <a16:creationId xmlns:a16="http://schemas.microsoft.com/office/drawing/2014/main" id="{1B56E48E-8C91-3EB4-7F60-DF5C0A765ACC}"/>
              </a:ext>
            </a:extLst>
          </p:cNvPr>
          <p:cNvCxnSpPr>
            <a:cxnSpLocks/>
            <a:stCxn id="15" idx="0"/>
          </p:cNvCxnSpPr>
          <p:nvPr/>
        </p:nvCxnSpPr>
        <p:spPr>
          <a:xfrm flipV="1">
            <a:off x="8808223" y="2412930"/>
            <a:ext cx="0" cy="176228"/>
          </a:xfrm>
          <a:prstGeom prst="line">
            <a:avLst/>
          </a:prstGeom>
        </p:spPr>
        <p:style>
          <a:lnRef idx="3">
            <a:schemeClr val="dk1"/>
          </a:lnRef>
          <a:fillRef idx="0">
            <a:schemeClr val="dk1"/>
          </a:fillRef>
          <a:effectRef idx="2">
            <a:schemeClr val="dk1"/>
          </a:effectRef>
          <a:fontRef idx="minor">
            <a:schemeClr val="tx1"/>
          </a:fontRef>
        </p:style>
      </p:cxnSp>
      <p:sp>
        <p:nvSpPr>
          <p:cNvPr id="18" name="Rectangle : coins arrondis 39">
            <a:extLst>
              <a:ext uri="{FF2B5EF4-FFF2-40B4-BE49-F238E27FC236}">
                <a16:creationId xmlns:a16="http://schemas.microsoft.com/office/drawing/2014/main" id="{5B854594-4B55-2C71-E083-9D70843B928D}"/>
              </a:ext>
            </a:extLst>
          </p:cNvPr>
          <p:cNvSpPr/>
          <p:nvPr/>
        </p:nvSpPr>
        <p:spPr>
          <a:xfrm>
            <a:off x="11035438" y="3284237"/>
            <a:ext cx="1033258" cy="462012"/>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Login</a:t>
            </a:r>
          </a:p>
        </p:txBody>
      </p:sp>
      <p:sp>
        <p:nvSpPr>
          <p:cNvPr id="19" name="Rectangle : coins arrondis 40">
            <a:extLst>
              <a:ext uri="{FF2B5EF4-FFF2-40B4-BE49-F238E27FC236}">
                <a16:creationId xmlns:a16="http://schemas.microsoft.com/office/drawing/2014/main" id="{B1CD4221-3A7B-2992-366D-CAA1F5607B12}"/>
              </a:ext>
            </a:extLst>
          </p:cNvPr>
          <p:cNvSpPr/>
          <p:nvPr/>
        </p:nvSpPr>
        <p:spPr>
          <a:xfrm>
            <a:off x="11035439" y="3919722"/>
            <a:ext cx="1033257" cy="462012"/>
          </a:xfrm>
          <a:prstGeom prst="round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Sign</a:t>
            </a:r>
            <a:r>
              <a:rPr lang="fr-FR" sz="1600" b="1" dirty="0">
                <a:solidFill>
                  <a:schemeClr val="bg1"/>
                </a:solidFill>
              </a:rPr>
              <a:t> up</a:t>
            </a:r>
          </a:p>
        </p:txBody>
      </p:sp>
      <p:cxnSp>
        <p:nvCxnSpPr>
          <p:cNvPr id="20" name="Connecteur droit 42">
            <a:extLst>
              <a:ext uri="{FF2B5EF4-FFF2-40B4-BE49-F238E27FC236}">
                <a16:creationId xmlns:a16="http://schemas.microsoft.com/office/drawing/2014/main" id="{625AE86F-80BD-A3C1-8E58-6C70D136B790}"/>
              </a:ext>
            </a:extLst>
          </p:cNvPr>
          <p:cNvCxnSpPr>
            <a:cxnSpLocks/>
            <a:stCxn id="13" idx="2"/>
          </p:cNvCxnSpPr>
          <p:nvPr/>
        </p:nvCxnSpPr>
        <p:spPr>
          <a:xfrm>
            <a:off x="10742598" y="3049958"/>
            <a:ext cx="0" cy="1100770"/>
          </a:xfrm>
          <a:prstGeom prst="line">
            <a:avLst/>
          </a:prstGeom>
        </p:spPr>
        <p:style>
          <a:lnRef idx="3">
            <a:schemeClr val="dk1"/>
          </a:lnRef>
          <a:fillRef idx="0">
            <a:schemeClr val="dk1"/>
          </a:fillRef>
          <a:effectRef idx="2">
            <a:schemeClr val="dk1"/>
          </a:effectRef>
          <a:fontRef idx="minor">
            <a:schemeClr val="tx1"/>
          </a:fontRef>
        </p:style>
      </p:cxnSp>
      <p:cxnSp>
        <p:nvCxnSpPr>
          <p:cNvPr id="21" name="Connecteur droit 44">
            <a:extLst>
              <a:ext uri="{FF2B5EF4-FFF2-40B4-BE49-F238E27FC236}">
                <a16:creationId xmlns:a16="http://schemas.microsoft.com/office/drawing/2014/main" id="{8FF069D7-DA3E-FD5D-206D-4A0A82EA7479}"/>
              </a:ext>
            </a:extLst>
          </p:cNvPr>
          <p:cNvCxnSpPr>
            <a:cxnSpLocks/>
            <a:stCxn id="18" idx="1"/>
          </p:cNvCxnSpPr>
          <p:nvPr/>
        </p:nvCxnSpPr>
        <p:spPr>
          <a:xfrm flipH="1">
            <a:off x="10742598" y="3515243"/>
            <a:ext cx="292840" cy="0"/>
          </a:xfrm>
          <a:prstGeom prst="line">
            <a:avLst/>
          </a:prstGeom>
        </p:spPr>
        <p:style>
          <a:lnRef idx="3">
            <a:schemeClr val="dk1"/>
          </a:lnRef>
          <a:fillRef idx="0">
            <a:schemeClr val="dk1"/>
          </a:fillRef>
          <a:effectRef idx="2">
            <a:schemeClr val="dk1"/>
          </a:effectRef>
          <a:fontRef idx="minor">
            <a:schemeClr val="tx1"/>
          </a:fontRef>
        </p:style>
      </p:cxnSp>
      <p:cxnSp>
        <p:nvCxnSpPr>
          <p:cNvPr id="22" name="Connecteur droit 46">
            <a:extLst>
              <a:ext uri="{FF2B5EF4-FFF2-40B4-BE49-F238E27FC236}">
                <a16:creationId xmlns:a16="http://schemas.microsoft.com/office/drawing/2014/main" id="{3F1DE833-80AD-A2D1-CCF1-3459762C4440}"/>
              </a:ext>
            </a:extLst>
          </p:cNvPr>
          <p:cNvCxnSpPr>
            <a:cxnSpLocks/>
            <a:stCxn id="19" idx="1"/>
          </p:cNvCxnSpPr>
          <p:nvPr/>
        </p:nvCxnSpPr>
        <p:spPr>
          <a:xfrm flipH="1">
            <a:off x="10742598" y="4150728"/>
            <a:ext cx="292841" cy="0"/>
          </a:xfrm>
          <a:prstGeom prst="line">
            <a:avLst/>
          </a:prstGeom>
        </p:spPr>
        <p:style>
          <a:lnRef idx="3">
            <a:schemeClr val="dk1"/>
          </a:lnRef>
          <a:fillRef idx="0">
            <a:schemeClr val="dk1"/>
          </a:fillRef>
          <a:effectRef idx="2">
            <a:schemeClr val="dk1"/>
          </a:effectRef>
          <a:fontRef idx="minor">
            <a:schemeClr val="tx1"/>
          </a:fontRef>
        </p:style>
      </p:cxnSp>
      <p:sp>
        <p:nvSpPr>
          <p:cNvPr id="23" name="Rectangle : coins arrondis 50">
            <a:extLst>
              <a:ext uri="{FF2B5EF4-FFF2-40B4-BE49-F238E27FC236}">
                <a16:creationId xmlns:a16="http://schemas.microsoft.com/office/drawing/2014/main" id="{22E60085-7CB4-7E50-E632-15BC597E58C8}"/>
              </a:ext>
            </a:extLst>
          </p:cNvPr>
          <p:cNvSpPr/>
          <p:nvPr/>
        </p:nvSpPr>
        <p:spPr>
          <a:xfrm>
            <a:off x="7090230" y="3440877"/>
            <a:ext cx="1297125" cy="462012"/>
          </a:xfrm>
          <a:prstGeom prst="roundRect">
            <a:avLst/>
          </a:prstGeom>
          <a:gradFill flip="none" rotWithShape="1">
            <a:gsLst>
              <a:gs pos="0">
                <a:srgbClr val="79B73A">
                  <a:shade val="30000"/>
                  <a:satMod val="115000"/>
                </a:srgbClr>
              </a:gs>
              <a:gs pos="50000">
                <a:srgbClr val="79B73A">
                  <a:shade val="67500"/>
                  <a:satMod val="115000"/>
                </a:srgbClr>
              </a:gs>
              <a:gs pos="100000">
                <a:srgbClr val="79B73A">
                  <a:shade val="100000"/>
                  <a:satMod val="115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Current</a:t>
            </a:r>
            <a:r>
              <a:rPr lang="fr-FR" sz="1600" b="1" dirty="0">
                <a:solidFill>
                  <a:schemeClr val="bg1"/>
                </a:solidFill>
              </a:rPr>
              <a:t> Trip</a:t>
            </a:r>
          </a:p>
        </p:txBody>
      </p:sp>
      <p:sp>
        <p:nvSpPr>
          <p:cNvPr id="24" name="Rectangle : coins arrondis 51">
            <a:extLst>
              <a:ext uri="{FF2B5EF4-FFF2-40B4-BE49-F238E27FC236}">
                <a16:creationId xmlns:a16="http://schemas.microsoft.com/office/drawing/2014/main" id="{988EA696-18F4-E2A2-3EF1-FEF3772D374E}"/>
              </a:ext>
            </a:extLst>
          </p:cNvPr>
          <p:cNvSpPr/>
          <p:nvPr/>
        </p:nvSpPr>
        <p:spPr>
          <a:xfrm>
            <a:off x="8965483" y="3425117"/>
            <a:ext cx="1033258" cy="462012"/>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Past Trips</a:t>
            </a:r>
          </a:p>
        </p:txBody>
      </p:sp>
      <p:cxnSp>
        <p:nvCxnSpPr>
          <p:cNvPr id="26" name="Connecteur droit 59">
            <a:extLst>
              <a:ext uri="{FF2B5EF4-FFF2-40B4-BE49-F238E27FC236}">
                <a16:creationId xmlns:a16="http://schemas.microsoft.com/office/drawing/2014/main" id="{F84C5C59-7B7D-A969-5507-FF01FC502222}"/>
              </a:ext>
            </a:extLst>
          </p:cNvPr>
          <p:cNvCxnSpPr>
            <a:cxnSpLocks/>
            <a:stCxn id="15" idx="2"/>
          </p:cNvCxnSpPr>
          <p:nvPr/>
        </p:nvCxnSpPr>
        <p:spPr>
          <a:xfrm>
            <a:off x="8808223" y="3049958"/>
            <a:ext cx="0" cy="202514"/>
          </a:xfrm>
          <a:prstGeom prst="line">
            <a:avLst/>
          </a:prstGeom>
        </p:spPr>
        <p:style>
          <a:lnRef idx="3">
            <a:schemeClr val="dk1"/>
          </a:lnRef>
          <a:fillRef idx="0">
            <a:schemeClr val="dk1"/>
          </a:fillRef>
          <a:effectRef idx="2">
            <a:schemeClr val="dk1"/>
          </a:effectRef>
          <a:fontRef idx="minor">
            <a:schemeClr val="tx1"/>
          </a:fontRef>
        </p:style>
      </p:cxnSp>
      <p:cxnSp>
        <p:nvCxnSpPr>
          <p:cNvPr id="27" name="Connecteur droit 61">
            <a:extLst>
              <a:ext uri="{FF2B5EF4-FFF2-40B4-BE49-F238E27FC236}">
                <a16:creationId xmlns:a16="http://schemas.microsoft.com/office/drawing/2014/main" id="{9193BC23-D0C3-A206-1A38-2C9C994A1E0F}"/>
              </a:ext>
            </a:extLst>
          </p:cNvPr>
          <p:cNvCxnSpPr>
            <a:cxnSpLocks/>
          </p:cNvCxnSpPr>
          <p:nvPr/>
        </p:nvCxnSpPr>
        <p:spPr>
          <a:xfrm>
            <a:off x="7738793" y="3251644"/>
            <a:ext cx="1743319" cy="0"/>
          </a:xfrm>
          <a:prstGeom prst="line">
            <a:avLst/>
          </a:prstGeom>
        </p:spPr>
        <p:style>
          <a:lnRef idx="3">
            <a:schemeClr val="dk1"/>
          </a:lnRef>
          <a:fillRef idx="0">
            <a:schemeClr val="dk1"/>
          </a:fillRef>
          <a:effectRef idx="2">
            <a:schemeClr val="dk1"/>
          </a:effectRef>
          <a:fontRef idx="minor">
            <a:schemeClr val="tx1"/>
          </a:fontRef>
        </p:style>
      </p:cxnSp>
      <p:cxnSp>
        <p:nvCxnSpPr>
          <p:cNvPr id="28" name="Connecteur droit 63">
            <a:extLst>
              <a:ext uri="{FF2B5EF4-FFF2-40B4-BE49-F238E27FC236}">
                <a16:creationId xmlns:a16="http://schemas.microsoft.com/office/drawing/2014/main" id="{80B01816-6BE0-ECE8-A74C-107007DA7EA1}"/>
              </a:ext>
            </a:extLst>
          </p:cNvPr>
          <p:cNvCxnSpPr>
            <a:cxnSpLocks/>
            <a:endCxn id="23" idx="0"/>
          </p:cNvCxnSpPr>
          <p:nvPr/>
        </p:nvCxnSpPr>
        <p:spPr>
          <a:xfrm flipH="1">
            <a:off x="7738793" y="3243765"/>
            <a:ext cx="5912" cy="197112"/>
          </a:xfrm>
          <a:prstGeom prst="line">
            <a:avLst/>
          </a:prstGeom>
        </p:spPr>
        <p:style>
          <a:lnRef idx="3">
            <a:schemeClr val="dk1"/>
          </a:lnRef>
          <a:fillRef idx="0">
            <a:schemeClr val="dk1"/>
          </a:fillRef>
          <a:effectRef idx="2">
            <a:schemeClr val="dk1"/>
          </a:effectRef>
          <a:fontRef idx="minor">
            <a:schemeClr val="tx1"/>
          </a:fontRef>
        </p:style>
      </p:cxnSp>
      <p:cxnSp>
        <p:nvCxnSpPr>
          <p:cNvPr id="29" name="Connecteur droit 65">
            <a:extLst>
              <a:ext uri="{FF2B5EF4-FFF2-40B4-BE49-F238E27FC236}">
                <a16:creationId xmlns:a16="http://schemas.microsoft.com/office/drawing/2014/main" id="{6A1D6F55-8C68-BD31-F671-E134AB54064A}"/>
              </a:ext>
            </a:extLst>
          </p:cNvPr>
          <p:cNvCxnSpPr>
            <a:cxnSpLocks/>
            <a:endCxn id="24" idx="0"/>
          </p:cNvCxnSpPr>
          <p:nvPr/>
        </p:nvCxnSpPr>
        <p:spPr>
          <a:xfrm>
            <a:off x="9482112" y="3251644"/>
            <a:ext cx="0" cy="173473"/>
          </a:xfrm>
          <a:prstGeom prst="line">
            <a:avLst/>
          </a:prstGeom>
        </p:spPr>
        <p:style>
          <a:lnRef idx="3">
            <a:schemeClr val="dk1"/>
          </a:lnRef>
          <a:fillRef idx="0">
            <a:schemeClr val="dk1"/>
          </a:fillRef>
          <a:effectRef idx="2">
            <a:schemeClr val="dk1"/>
          </a:effectRef>
          <a:fontRef idx="minor">
            <a:schemeClr val="tx1"/>
          </a:fontRef>
        </p:style>
      </p:cxnSp>
      <p:cxnSp>
        <p:nvCxnSpPr>
          <p:cNvPr id="30" name="Connecteur droit 73">
            <a:extLst>
              <a:ext uri="{FF2B5EF4-FFF2-40B4-BE49-F238E27FC236}">
                <a16:creationId xmlns:a16="http://schemas.microsoft.com/office/drawing/2014/main" id="{EB1BA2C5-6DDB-FF5C-31AC-9069EF84775F}"/>
              </a:ext>
            </a:extLst>
          </p:cNvPr>
          <p:cNvCxnSpPr>
            <a:cxnSpLocks/>
            <a:stCxn id="24" idx="2"/>
          </p:cNvCxnSpPr>
          <p:nvPr/>
        </p:nvCxnSpPr>
        <p:spPr>
          <a:xfrm>
            <a:off x="9482112" y="3887129"/>
            <a:ext cx="0" cy="1887075"/>
          </a:xfrm>
          <a:prstGeom prst="line">
            <a:avLst/>
          </a:prstGeom>
        </p:spPr>
        <p:style>
          <a:lnRef idx="3">
            <a:schemeClr val="dk1"/>
          </a:lnRef>
          <a:fillRef idx="0">
            <a:schemeClr val="dk1"/>
          </a:fillRef>
          <a:effectRef idx="2">
            <a:schemeClr val="dk1"/>
          </a:effectRef>
          <a:fontRef idx="minor">
            <a:schemeClr val="tx1"/>
          </a:fontRef>
        </p:style>
      </p:cxnSp>
      <p:cxnSp>
        <p:nvCxnSpPr>
          <p:cNvPr id="31" name="Connecteur droit 74">
            <a:extLst>
              <a:ext uri="{FF2B5EF4-FFF2-40B4-BE49-F238E27FC236}">
                <a16:creationId xmlns:a16="http://schemas.microsoft.com/office/drawing/2014/main" id="{9982B49F-6F1B-134F-EC75-DCBBE1193BA1}"/>
              </a:ext>
            </a:extLst>
          </p:cNvPr>
          <p:cNvCxnSpPr>
            <a:cxnSpLocks/>
          </p:cNvCxnSpPr>
          <p:nvPr/>
        </p:nvCxnSpPr>
        <p:spPr>
          <a:xfrm>
            <a:off x="7738792" y="3902889"/>
            <a:ext cx="0" cy="1871315"/>
          </a:xfrm>
          <a:prstGeom prst="line">
            <a:avLst/>
          </a:prstGeom>
        </p:spPr>
        <p:style>
          <a:lnRef idx="3">
            <a:schemeClr val="dk1"/>
          </a:lnRef>
          <a:fillRef idx="0">
            <a:schemeClr val="dk1"/>
          </a:fillRef>
          <a:effectRef idx="2">
            <a:schemeClr val="dk1"/>
          </a:effectRef>
          <a:fontRef idx="minor">
            <a:schemeClr val="tx1"/>
          </a:fontRef>
        </p:style>
      </p:cxnSp>
      <p:sp>
        <p:nvSpPr>
          <p:cNvPr id="32" name="Rectangle : coins arrondis 76">
            <a:extLst>
              <a:ext uri="{FF2B5EF4-FFF2-40B4-BE49-F238E27FC236}">
                <a16:creationId xmlns:a16="http://schemas.microsoft.com/office/drawing/2014/main" id="{439EBCFF-823F-31CE-310E-39C23006B472}"/>
              </a:ext>
            </a:extLst>
          </p:cNvPr>
          <p:cNvSpPr/>
          <p:nvPr/>
        </p:nvSpPr>
        <p:spPr>
          <a:xfrm>
            <a:off x="6180118" y="4218732"/>
            <a:ext cx="1137777" cy="462012"/>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Location</a:t>
            </a:r>
          </a:p>
        </p:txBody>
      </p:sp>
      <p:cxnSp>
        <p:nvCxnSpPr>
          <p:cNvPr id="33" name="Connecteur droit 79">
            <a:extLst>
              <a:ext uri="{FF2B5EF4-FFF2-40B4-BE49-F238E27FC236}">
                <a16:creationId xmlns:a16="http://schemas.microsoft.com/office/drawing/2014/main" id="{9CA0AFA1-FAF3-948F-7466-AD4BE8AD34BF}"/>
              </a:ext>
            </a:extLst>
          </p:cNvPr>
          <p:cNvCxnSpPr>
            <a:cxnSpLocks/>
          </p:cNvCxnSpPr>
          <p:nvPr/>
        </p:nvCxnSpPr>
        <p:spPr>
          <a:xfrm>
            <a:off x="7317895" y="4449738"/>
            <a:ext cx="420897" cy="0"/>
          </a:xfrm>
          <a:prstGeom prst="line">
            <a:avLst/>
          </a:prstGeom>
        </p:spPr>
        <p:style>
          <a:lnRef idx="3">
            <a:schemeClr val="dk1"/>
          </a:lnRef>
          <a:fillRef idx="0">
            <a:schemeClr val="dk1"/>
          </a:fillRef>
          <a:effectRef idx="2">
            <a:schemeClr val="dk1"/>
          </a:effectRef>
          <a:fontRef idx="minor">
            <a:schemeClr val="tx1"/>
          </a:fontRef>
        </p:style>
      </p:cxnSp>
      <p:sp>
        <p:nvSpPr>
          <p:cNvPr id="34" name="Rectangle : coins arrondis 81">
            <a:extLst>
              <a:ext uri="{FF2B5EF4-FFF2-40B4-BE49-F238E27FC236}">
                <a16:creationId xmlns:a16="http://schemas.microsoft.com/office/drawing/2014/main" id="{FBF0F718-5FC1-96AF-1658-54F8DC807D18}"/>
              </a:ext>
            </a:extLst>
          </p:cNvPr>
          <p:cNvSpPr/>
          <p:nvPr/>
        </p:nvSpPr>
        <p:spPr>
          <a:xfrm>
            <a:off x="6360640" y="4885729"/>
            <a:ext cx="957255" cy="462012"/>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Date</a:t>
            </a:r>
          </a:p>
        </p:txBody>
      </p:sp>
      <p:sp>
        <p:nvSpPr>
          <p:cNvPr id="35" name="Rectangle : coins arrondis 82">
            <a:extLst>
              <a:ext uri="{FF2B5EF4-FFF2-40B4-BE49-F238E27FC236}">
                <a16:creationId xmlns:a16="http://schemas.microsoft.com/office/drawing/2014/main" id="{DE22AAA6-6E03-9B62-AE95-86DDB3C6FB46}"/>
              </a:ext>
            </a:extLst>
          </p:cNvPr>
          <p:cNvSpPr/>
          <p:nvPr/>
        </p:nvSpPr>
        <p:spPr>
          <a:xfrm>
            <a:off x="6360640" y="5517176"/>
            <a:ext cx="957255" cy="462012"/>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Time</a:t>
            </a:r>
          </a:p>
        </p:txBody>
      </p:sp>
      <p:cxnSp>
        <p:nvCxnSpPr>
          <p:cNvPr id="36" name="Connecteur droit 83">
            <a:extLst>
              <a:ext uri="{FF2B5EF4-FFF2-40B4-BE49-F238E27FC236}">
                <a16:creationId xmlns:a16="http://schemas.microsoft.com/office/drawing/2014/main" id="{42FA0FA4-5623-F352-0E85-EF1C03FE8774}"/>
              </a:ext>
            </a:extLst>
          </p:cNvPr>
          <p:cNvCxnSpPr>
            <a:cxnSpLocks/>
          </p:cNvCxnSpPr>
          <p:nvPr/>
        </p:nvCxnSpPr>
        <p:spPr>
          <a:xfrm>
            <a:off x="7317894" y="5081186"/>
            <a:ext cx="420897" cy="0"/>
          </a:xfrm>
          <a:prstGeom prst="line">
            <a:avLst/>
          </a:prstGeom>
        </p:spPr>
        <p:style>
          <a:lnRef idx="3">
            <a:schemeClr val="dk1"/>
          </a:lnRef>
          <a:fillRef idx="0">
            <a:schemeClr val="dk1"/>
          </a:fillRef>
          <a:effectRef idx="2">
            <a:schemeClr val="dk1"/>
          </a:effectRef>
          <a:fontRef idx="minor">
            <a:schemeClr val="tx1"/>
          </a:fontRef>
        </p:style>
      </p:cxnSp>
      <p:cxnSp>
        <p:nvCxnSpPr>
          <p:cNvPr id="37" name="Connecteur droit 84">
            <a:extLst>
              <a:ext uri="{FF2B5EF4-FFF2-40B4-BE49-F238E27FC236}">
                <a16:creationId xmlns:a16="http://schemas.microsoft.com/office/drawing/2014/main" id="{0CA5F8C3-C86B-C31B-8C27-D7BDECEA1EA3}"/>
              </a:ext>
            </a:extLst>
          </p:cNvPr>
          <p:cNvCxnSpPr>
            <a:cxnSpLocks/>
          </p:cNvCxnSpPr>
          <p:nvPr/>
        </p:nvCxnSpPr>
        <p:spPr>
          <a:xfrm>
            <a:off x="7317893" y="5766679"/>
            <a:ext cx="420897" cy="0"/>
          </a:xfrm>
          <a:prstGeom prst="line">
            <a:avLst/>
          </a:prstGeom>
        </p:spPr>
        <p:style>
          <a:lnRef idx="3">
            <a:schemeClr val="dk1"/>
          </a:lnRef>
          <a:fillRef idx="0">
            <a:schemeClr val="dk1"/>
          </a:fillRef>
          <a:effectRef idx="2">
            <a:schemeClr val="dk1"/>
          </a:effectRef>
          <a:fontRef idx="minor">
            <a:schemeClr val="tx1"/>
          </a:fontRef>
        </p:style>
      </p:cxnSp>
      <p:sp>
        <p:nvSpPr>
          <p:cNvPr id="38" name="Rectangle : coins arrondis 91">
            <a:extLst>
              <a:ext uri="{FF2B5EF4-FFF2-40B4-BE49-F238E27FC236}">
                <a16:creationId xmlns:a16="http://schemas.microsoft.com/office/drawing/2014/main" id="{24AD13BE-1A16-29D8-1316-D453BD17D8E8}"/>
              </a:ext>
            </a:extLst>
          </p:cNvPr>
          <p:cNvSpPr/>
          <p:nvPr/>
        </p:nvSpPr>
        <p:spPr>
          <a:xfrm>
            <a:off x="7966458" y="4221914"/>
            <a:ext cx="1094756" cy="462012"/>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Location</a:t>
            </a:r>
          </a:p>
        </p:txBody>
      </p:sp>
      <p:cxnSp>
        <p:nvCxnSpPr>
          <p:cNvPr id="39" name="Connecteur droit 92">
            <a:extLst>
              <a:ext uri="{FF2B5EF4-FFF2-40B4-BE49-F238E27FC236}">
                <a16:creationId xmlns:a16="http://schemas.microsoft.com/office/drawing/2014/main" id="{6E940F02-D937-9097-6708-74602C25D1CA}"/>
              </a:ext>
            </a:extLst>
          </p:cNvPr>
          <p:cNvCxnSpPr>
            <a:cxnSpLocks/>
          </p:cNvCxnSpPr>
          <p:nvPr/>
        </p:nvCxnSpPr>
        <p:spPr>
          <a:xfrm>
            <a:off x="9061213" y="4452920"/>
            <a:ext cx="420897" cy="0"/>
          </a:xfrm>
          <a:prstGeom prst="line">
            <a:avLst/>
          </a:prstGeom>
        </p:spPr>
        <p:style>
          <a:lnRef idx="3">
            <a:schemeClr val="dk1"/>
          </a:lnRef>
          <a:fillRef idx="0">
            <a:schemeClr val="dk1"/>
          </a:fillRef>
          <a:effectRef idx="2">
            <a:schemeClr val="dk1"/>
          </a:effectRef>
          <a:fontRef idx="minor">
            <a:schemeClr val="tx1"/>
          </a:fontRef>
        </p:style>
      </p:cxnSp>
      <p:sp>
        <p:nvSpPr>
          <p:cNvPr id="40" name="Rectangle : coins arrondis 93">
            <a:extLst>
              <a:ext uri="{FF2B5EF4-FFF2-40B4-BE49-F238E27FC236}">
                <a16:creationId xmlns:a16="http://schemas.microsoft.com/office/drawing/2014/main" id="{0699D8F4-6FE6-725A-1669-C2BAC55E2B7D}"/>
              </a:ext>
            </a:extLst>
          </p:cNvPr>
          <p:cNvSpPr/>
          <p:nvPr/>
        </p:nvSpPr>
        <p:spPr>
          <a:xfrm>
            <a:off x="8103955" y="4894259"/>
            <a:ext cx="957255" cy="462012"/>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Date</a:t>
            </a:r>
          </a:p>
        </p:txBody>
      </p:sp>
      <p:sp>
        <p:nvSpPr>
          <p:cNvPr id="41" name="Rectangle : coins arrondis 94">
            <a:extLst>
              <a:ext uri="{FF2B5EF4-FFF2-40B4-BE49-F238E27FC236}">
                <a16:creationId xmlns:a16="http://schemas.microsoft.com/office/drawing/2014/main" id="{8848D0C7-B9D1-148E-6C8B-BB92E4602ADF}"/>
              </a:ext>
            </a:extLst>
          </p:cNvPr>
          <p:cNvSpPr/>
          <p:nvPr/>
        </p:nvSpPr>
        <p:spPr>
          <a:xfrm>
            <a:off x="8103958" y="5520358"/>
            <a:ext cx="957255" cy="462012"/>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Time</a:t>
            </a:r>
          </a:p>
        </p:txBody>
      </p:sp>
      <p:cxnSp>
        <p:nvCxnSpPr>
          <p:cNvPr id="42" name="Connecteur droit 95">
            <a:extLst>
              <a:ext uri="{FF2B5EF4-FFF2-40B4-BE49-F238E27FC236}">
                <a16:creationId xmlns:a16="http://schemas.microsoft.com/office/drawing/2014/main" id="{4BDE48AA-9863-CB3A-F9C9-1E9F2053EB8B}"/>
              </a:ext>
            </a:extLst>
          </p:cNvPr>
          <p:cNvCxnSpPr>
            <a:cxnSpLocks/>
          </p:cNvCxnSpPr>
          <p:nvPr/>
        </p:nvCxnSpPr>
        <p:spPr>
          <a:xfrm>
            <a:off x="9061212" y="5084368"/>
            <a:ext cx="420897" cy="0"/>
          </a:xfrm>
          <a:prstGeom prst="line">
            <a:avLst/>
          </a:prstGeom>
        </p:spPr>
        <p:style>
          <a:lnRef idx="3">
            <a:schemeClr val="dk1"/>
          </a:lnRef>
          <a:fillRef idx="0">
            <a:schemeClr val="dk1"/>
          </a:fillRef>
          <a:effectRef idx="2">
            <a:schemeClr val="dk1"/>
          </a:effectRef>
          <a:fontRef idx="minor">
            <a:schemeClr val="tx1"/>
          </a:fontRef>
        </p:style>
      </p:cxnSp>
      <p:cxnSp>
        <p:nvCxnSpPr>
          <p:cNvPr id="43" name="Connecteur droit 96">
            <a:extLst>
              <a:ext uri="{FF2B5EF4-FFF2-40B4-BE49-F238E27FC236}">
                <a16:creationId xmlns:a16="http://schemas.microsoft.com/office/drawing/2014/main" id="{E8005A0A-7D83-914C-46F0-C09B12FCC5CA}"/>
              </a:ext>
            </a:extLst>
          </p:cNvPr>
          <p:cNvCxnSpPr>
            <a:cxnSpLocks/>
          </p:cNvCxnSpPr>
          <p:nvPr/>
        </p:nvCxnSpPr>
        <p:spPr>
          <a:xfrm>
            <a:off x="9061211" y="5769861"/>
            <a:ext cx="420898" cy="4343"/>
          </a:xfrm>
          <a:prstGeom prst="line">
            <a:avLst/>
          </a:prstGeom>
        </p:spPr>
        <p:style>
          <a:lnRef idx="3">
            <a:schemeClr val="dk1"/>
          </a:lnRef>
          <a:fillRef idx="0">
            <a:schemeClr val="dk1"/>
          </a:fillRef>
          <a:effectRef idx="2">
            <a:schemeClr val="dk1"/>
          </a:effectRef>
          <a:fontRef idx="minor">
            <a:schemeClr val="tx1"/>
          </a:fontRef>
        </p:style>
      </p:cxnSp>
      <p:sp>
        <p:nvSpPr>
          <p:cNvPr id="44" name="Rectangle : coins arrondis 101">
            <a:extLst>
              <a:ext uri="{FF2B5EF4-FFF2-40B4-BE49-F238E27FC236}">
                <a16:creationId xmlns:a16="http://schemas.microsoft.com/office/drawing/2014/main" id="{C9D30429-9E7A-5092-C798-7BFCE6685D72}"/>
              </a:ext>
            </a:extLst>
          </p:cNvPr>
          <p:cNvSpPr/>
          <p:nvPr/>
        </p:nvSpPr>
        <p:spPr>
          <a:xfrm>
            <a:off x="2864950" y="3477989"/>
            <a:ext cx="1033258" cy="462012"/>
          </a:xfrm>
          <a:prstGeom prst="round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One </a:t>
            </a:r>
            <a:r>
              <a:rPr lang="fr-FR" sz="1600" b="1" dirty="0" err="1">
                <a:solidFill>
                  <a:schemeClr val="bg1"/>
                </a:solidFill>
              </a:rPr>
              <a:t>Way</a:t>
            </a:r>
            <a:endParaRPr lang="fr-FR" sz="1600" b="1" dirty="0">
              <a:solidFill>
                <a:schemeClr val="bg1"/>
              </a:solidFill>
            </a:endParaRPr>
          </a:p>
        </p:txBody>
      </p:sp>
      <p:sp>
        <p:nvSpPr>
          <p:cNvPr id="45" name="Rectangle : coins arrondis 102">
            <a:extLst>
              <a:ext uri="{FF2B5EF4-FFF2-40B4-BE49-F238E27FC236}">
                <a16:creationId xmlns:a16="http://schemas.microsoft.com/office/drawing/2014/main" id="{89A619F0-DD40-2F68-A029-7DA1E223B014}"/>
              </a:ext>
            </a:extLst>
          </p:cNvPr>
          <p:cNvSpPr/>
          <p:nvPr/>
        </p:nvSpPr>
        <p:spPr>
          <a:xfrm>
            <a:off x="4061327" y="3471100"/>
            <a:ext cx="1033258" cy="462012"/>
          </a:xfrm>
          <a:prstGeom prst="round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Transit</a:t>
            </a:r>
          </a:p>
        </p:txBody>
      </p:sp>
      <p:cxnSp>
        <p:nvCxnSpPr>
          <p:cNvPr id="46" name="Connecteur droit 103">
            <a:extLst>
              <a:ext uri="{FF2B5EF4-FFF2-40B4-BE49-F238E27FC236}">
                <a16:creationId xmlns:a16="http://schemas.microsoft.com/office/drawing/2014/main" id="{CA57E118-C1E5-3FA1-D78D-D1C51E621C0E}"/>
              </a:ext>
            </a:extLst>
          </p:cNvPr>
          <p:cNvCxnSpPr>
            <a:cxnSpLocks/>
          </p:cNvCxnSpPr>
          <p:nvPr/>
        </p:nvCxnSpPr>
        <p:spPr>
          <a:xfrm>
            <a:off x="4577956" y="3096768"/>
            <a:ext cx="0" cy="202514"/>
          </a:xfrm>
          <a:prstGeom prst="line">
            <a:avLst/>
          </a:prstGeom>
        </p:spPr>
        <p:style>
          <a:lnRef idx="3">
            <a:schemeClr val="dk1"/>
          </a:lnRef>
          <a:fillRef idx="0">
            <a:schemeClr val="dk1"/>
          </a:fillRef>
          <a:effectRef idx="2">
            <a:schemeClr val="dk1"/>
          </a:effectRef>
          <a:fontRef idx="minor">
            <a:schemeClr val="tx1"/>
          </a:fontRef>
        </p:style>
      </p:cxnSp>
      <p:cxnSp>
        <p:nvCxnSpPr>
          <p:cNvPr id="47" name="Connecteur droit 104">
            <a:extLst>
              <a:ext uri="{FF2B5EF4-FFF2-40B4-BE49-F238E27FC236}">
                <a16:creationId xmlns:a16="http://schemas.microsoft.com/office/drawing/2014/main" id="{4DE06BF5-E810-9012-8783-F09A24419EF4}"/>
              </a:ext>
            </a:extLst>
          </p:cNvPr>
          <p:cNvCxnSpPr>
            <a:cxnSpLocks/>
          </p:cNvCxnSpPr>
          <p:nvPr/>
        </p:nvCxnSpPr>
        <p:spPr>
          <a:xfrm flipV="1">
            <a:off x="3428025" y="3283526"/>
            <a:ext cx="2370691" cy="711"/>
          </a:xfrm>
          <a:prstGeom prst="line">
            <a:avLst/>
          </a:prstGeom>
        </p:spPr>
        <p:style>
          <a:lnRef idx="3">
            <a:schemeClr val="dk1"/>
          </a:lnRef>
          <a:fillRef idx="0">
            <a:schemeClr val="dk1"/>
          </a:fillRef>
          <a:effectRef idx="2">
            <a:schemeClr val="dk1"/>
          </a:effectRef>
          <a:fontRef idx="minor">
            <a:schemeClr val="tx1"/>
          </a:fontRef>
        </p:style>
      </p:cxnSp>
      <p:cxnSp>
        <p:nvCxnSpPr>
          <p:cNvPr id="48" name="Connecteur droit 105">
            <a:extLst>
              <a:ext uri="{FF2B5EF4-FFF2-40B4-BE49-F238E27FC236}">
                <a16:creationId xmlns:a16="http://schemas.microsoft.com/office/drawing/2014/main" id="{9FA775F8-ECEF-9E62-5785-F68F59411876}"/>
              </a:ext>
            </a:extLst>
          </p:cNvPr>
          <p:cNvCxnSpPr>
            <a:cxnSpLocks/>
          </p:cNvCxnSpPr>
          <p:nvPr/>
        </p:nvCxnSpPr>
        <p:spPr>
          <a:xfrm>
            <a:off x="3428025" y="3275269"/>
            <a:ext cx="0" cy="199678"/>
          </a:xfrm>
          <a:prstGeom prst="line">
            <a:avLst/>
          </a:prstGeom>
        </p:spPr>
        <p:style>
          <a:lnRef idx="3">
            <a:schemeClr val="dk1"/>
          </a:lnRef>
          <a:fillRef idx="0">
            <a:schemeClr val="dk1"/>
          </a:fillRef>
          <a:effectRef idx="2">
            <a:schemeClr val="dk1"/>
          </a:effectRef>
          <a:fontRef idx="minor">
            <a:schemeClr val="tx1"/>
          </a:fontRef>
        </p:style>
      </p:cxnSp>
      <p:cxnSp>
        <p:nvCxnSpPr>
          <p:cNvPr id="49" name="Connecteur droit 106">
            <a:extLst>
              <a:ext uri="{FF2B5EF4-FFF2-40B4-BE49-F238E27FC236}">
                <a16:creationId xmlns:a16="http://schemas.microsoft.com/office/drawing/2014/main" id="{C5628157-CA87-FAFB-6124-5ECD5EF9AF4C}"/>
              </a:ext>
            </a:extLst>
          </p:cNvPr>
          <p:cNvCxnSpPr>
            <a:cxnSpLocks/>
            <a:endCxn id="45" idx="0"/>
          </p:cNvCxnSpPr>
          <p:nvPr/>
        </p:nvCxnSpPr>
        <p:spPr>
          <a:xfrm>
            <a:off x="4577956" y="3297627"/>
            <a:ext cx="0" cy="173473"/>
          </a:xfrm>
          <a:prstGeom prst="line">
            <a:avLst/>
          </a:prstGeom>
        </p:spPr>
        <p:style>
          <a:lnRef idx="3">
            <a:schemeClr val="dk1"/>
          </a:lnRef>
          <a:fillRef idx="0">
            <a:schemeClr val="dk1"/>
          </a:fillRef>
          <a:effectRef idx="2">
            <a:schemeClr val="dk1"/>
          </a:effectRef>
          <a:fontRef idx="minor">
            <a:schemeClr val="tx1"/>
          </a:fontRef>
        </p:style>
      </p:cxnSp>
      <p:sp>
        <p:nvSpPr>
          <p:cNvPr id="50" name="Rectangle : coins arrondis 107">
            <a:extLst>
              <a:ext uri="{FF2B5EF4-FFF2-40B4-BE49-F238E27FC236}">
                <a16:creationId xmlns:a16="http://schemas.microsoft.com/office/drawing/2014/main" id="{C5CC68DD-FA71-F098-345A-AC0B4B7AAD27}"/>
              </a:ext>
            </a:extLst>
          </p:cNvPr>
          <p:cNvSpPr/>
          <p:nvPr/>
        </p:nvSpPr>
        <p:spPr>
          <a:xfrm>
            <a:off x="5256832" y="3474945"/>
            <a:ext cx="1033258" cy="460800"/>
          </a:xfrm>
          <a:prstGeom prst="round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Return</a:t>
            </a:r>
          </a:p>
        </p:txBody>
      </p:sp>
      <p:cxnSp>
        <p:nvCxnSpPr>
          <p:cNvPr id="51" name="Connecteur droit 110">
            <a:extLst>
              <a:ext uri="{FF2B5EF4-FFF2-40B4-BE49-F238E27FC236}">
                <a16:creationId xmlns:a16="http://schemas.microsoft.com/office/drawing/2014/main" id="{918B2FA4-367F-E259-7804-A1B8529EC98B}"/>
              </a:ext>
            </a:extLst>
          </p:cNvPr>
          <p:cNvCxnSpPr>
            <a:cxnSpLocks/>
          </p:cNvCxnSpPr>
          <p:nvPr/>
        </p:nvCxnSpPr>
        <p:spPr>
          <a:xfrm>
            <a:off x="5798698" y="3275269"/>
            <a:ext cx="37" cy="198587"/>
          </a:xfrm>
          <a:prstGeom prst="line">
            <a:avLst/>
          </a:prstGeom>
        </p:spPr>
        <p:style>
          <a:lnRef idx="3">
            <a:schemeClr val="dk1"/>
          </a:lnRef>
          <a:fillRef idx="0">
            <a:schemeClr val="dk1"/>
          </a:fillRef>
          <a:effectRef idx="2">
            <a:schemeClr val="dk1"/>
          </a:effectRef>
          <a:fontRef idx="minor">
            <a:schemeClr val="tx1"/>
          </a:fontRef>
        </p:style>
      </p:cxnSp>
      <p:cxnSp>
        <p:nvCxnSpPr>
          <p:cNvPr id="52" name="Connecteur droit 122">
            <a:extLst>
              <a:ext uri="{FF2B5EF4-FFF2-40B4-BE49-F238E27FC236}">
                <a16:creationId xmlns:a16="http://schemas.microsoft.com/office/drawing/2014/main" id="{76E7467C-A7AB-6F82-9EFA-17B284B53F8C}"/>
              </a:ext>
            </a:extLst>
          </p:cNvPr>
          <p:cNvCxnSpPr>
            <a:cxnSpLocks/>
          </p:cNvCxnSpPr>
          <p:nvPr/>
        </p:nvCxnSpPr>
        <p:spPr>
          <a:xfrm>
            <a:off x="3451920" y="4134463"/>
            <a:ext cx="2324015" cy="0"/>
          </a:xfrm>
          <a:prstGeom prst="line">
            <a:avLst/>
          </a:prstGeom>
        </p:spPr>
        <p:style>
          <a:lnRef idx="3">
            <a:schemeClr val="dk1"/>
          </a:lnRef>
          <a:fillRef idx="0">
            <a:schemeClr val="dk1"/>
          </a:fillRef>
          <a:effectRef idx="2">
            <a:schemeClr val="dk1"/>
          </a:effectRef>
          <a:fontRef idx="minor">
            <a:schemeClr val="tx1"/>
          </a:fontRef>
        </p:style>
      </p:cxnSp>
      <p:cxnSp>
        <p:nvCxnSpPr>
          <p:cNvPr id="53" name="Connecteur droit 123">
            <a:extLst>
              <a:ext uri="{FF2B5EF4-FFF2-40B4-BE49-F238E27FC236}">
                <a16:creationId xmlns:a16="http://schemas.microsoft.com/office/drawing/2014/main" id="{DAF51E7F-1844-E6A9-DEE0-F509B6BCB139}"/>
              </a:ext>
            </a:extLst>
          </p:cNvPr>
          <p:cNvCxnSpPr>
            <a:cxnSpLocks/>
          </p:cNvCxnSpPr>
          <p:nvPr/>
        </p:nvCxnSpPr>
        <p:spPr>
          <a:xfrm>
            <a:off x="3453480" y="3938632"/>
            <a:ext cx="0" cy="199678"/>
          </a:xfrm>
          <a:prstGeom prst="line">
            <a:avLst/>
          </a:prstGeom>
        </p:spPr>
        <p:style>
          <a:lnRef idx="3">
            <a:schemeClr val="dk1"/>
          </a:lnRef>
          <a:fillRef idx="0">
            <a:schemeClr val="dk1"/>
          </a:fillRef>
          <a:effectRef idx="2">
            <a:schemeClr val="dk1"/>
          </a:effectRef>
          <a:fontRef idx="minor">
            <a:schemeClr val="tx1"/>
          </a:fontRef>
        </p:style>
      </p:cxnSp>
      <p:cxnSp>
        <p:nvCxnSpPr>
          <p:cNvPr id="54" name="Connecteur droit 124">
            <a:extLst>
              <a:ext uri="{FF2B5EF4-FFF2-40B4-BE49-F238E27FC236}">
                <a16:creationId xmlns:a16="http://schemas.microsoft.com/office/drawing/2014/main" id="{F01D841D-FF17-EE17-B003-694C31C8FBF8}"/>
              </a:ext>
            </a:extLst>
          </p:cNvPr>
          <p:cNvCxnSpPr>
            <a:cxnSpLocks/>
          </p:cNvCxnSpPr>
          <p:nvPr/>
        </p:nvCxnSpPr>
        <p:spPr>
          <a:xfrm>
            <a:off x="4608282" y="3938632"/>
            <a:ext cx="1454" cy="203903"/>
          </a:xfrm>
          <a:prstGeom prst="line">
            <a:avLst/>
          </a:prstGeom>
        </p:spPr>
        <p:style>
          <a:lnRef idx="3">
            <a:schemeClr val="dk1"/>
          </a:lnRef>
          <a:fillRef idx="0">
            <a:schemeClr val="dk1"/>
          </a:fillRef>
          <a:effectRef idx="2">
            <a:schemeClr val="dk1"/>
          </a:effectRef>
          <a:fontRef idx="minor">
            <a:schemeClr val="tx1"/>
          </a:fontRef>
        </p:style>
      </p:cxnSp>
      <p:cxnSp>
        <p:nvCxnSpPr>
          <p:cNvPr id="55" name="Connecteur droit 125">
            <a:extLst>
              <a:ext uri="{FF2B5EF4-FFF2-40B4-BE49-F238E27FC236}">
                <a16:creationId xmlns:a16="http://schemas.microsoft.com/office/drawing/2014/main" id="{3B2A142F-A160-6EB6-AB75-040F7B2DD11D}"/>
              </a:ext>
            </a:extLst>
          </p:cNvPr>
          <p:cNvCxnSpPr>
            <a:cxnSpLocks/>
            <a:stCxn id="50" idx="2"/>
          </p:cNvCxnSpPr>
          <p:nvPr/>
        </p:nvCxnSpPr>
        <p:spPr>
          <a:xfrm>
            <a:off x="5773461" y="3935745"/>
            <a:ext cx="0" cy="206410"/>
          </a:xfrm>
          <a:prstGeom prst="line">
            <a:avLst/>
          </a:prstGeom>
        </p:spPr>
        <p:style>
          <a:lnRef idx="3">
            <a:schemeClr val="dk1"/>
          </a:lnRef>
          <a:fillRef idx="0">
            <a:schemeClr val="dk1"/>
          </a:fillRef>
          <a:effectRef idx="2">
            <a:schemeClr val="dk1"/>
          </a:effectRef>
          <a:fontRef idx="minor">
            <a:schemeClr val="tx1"/>
          </a:fontRef>
        </p:style>
      </p:cxnSp>
      <p:cxnSp>
        <p:nvCxnSpPr>
          <p:cNvPr id="56" name="Connecteur droit 131">
            <a:extLst>
              <a:ext uri="{FF2B5EF4-FFF2-40B4-BE49-F238E27FC236}">
                <a16:creationId xmlns:a16="http://schemas.microsoft.com/office/drawing/2014/main" id="{871AFD42-D446-6CAA-CC07-96299F7F64C2}"/>
              </a:ext>
            </a:extLst>
          </p:cNvPr>
          <p:cNvCxnSpPr>
            <a:cxnSpLocks/>
          </p:cNvCxnSpPr>
          <p:nvPr/>
        </p:nvCxnSpPr>
        <p:spPr>
          <a:xfrm>
            <a:off x="4609432" y="4148055"/>
            <a:ext cx="1454" cy="203903"/>
          </a:xfrm>
          <a:prstGeom prst="line">
            <a:avLst/>
          </a:prstGeom>
        </p:spPr>
        <p:style>
          <a:lnRef idx="3">
            <a:schemeClr val="dk1"/>
          </a:lnRef>
          <a:fillRef idx="0">
            <a:schemeClr val="dk1"/>
          </a:fillRef>
          <a:effectRef idx="2">
            <a:schemeClr val="dk1"/>
          </a:effectRef>
          <a:fontRef idx="minor">
            <a:schemeClr val="tx1"/>
          </a:fontRef>
        </p:style>
      </p:cxnSp>
      <p:sp>
        <p:nvSpPr>
          <p:cNvPr id="57" name="Rectangle : coins arrondis 132">
            <a:extLst>
              <a:ext uri="{FF2B5EF4-FFF2-40B4-BE49-F238E27FC236}">
                <a16:creationId xmlns:a16="http://schemas.microsoft.com/office/drawing/2014/main" id="{7FD8EC8A-88A9-1809-A8F8-A5DB52313685}"/>
              </a:ext>
            </a:extLst>
          </p:cNvPr>
          <p:cNvSpPr/>
          <p:nvPr/>
        </p:nvSpPr>
        <p:spPr>
          <a:xfrm>
            <a:off x="3753191" y="4353047"/>
            <a:ext cx="1710000" cy="468000"/>
          </a:xfrm>
          <a:prstGeom prst="roundRect">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Flight Route</a:t>
            </a:r>
          </a:p>
        </p:txBody>
      </p:sp>
      <p:cxnSp>
        <p:nvCxnSpPr>
          <p:cNvPr id="58" name="Connecteur droit 133">
            <a:extLst>
              <a:ext uri="{FF2B5EF4-FFF2-40B4-BE49-F238E27FC236}">
                <a16:creationId xmlns:a16="http://schemas.microsoft.com/office/drawing/2014/main" id="{C7431040-79A4-716D-24C4-13BF97CFA8B8}"/>
              </a:ext>
            </a:extLst>
          </p:cNvPr>
          <p:cNvCxnSpPr>
            <a:cxnSpLocks/>
          </p:cNvCxnSpPr>
          <p:nvPr/>
        </p:nvCxnSpPr>
        <p:spPr>
          <a:xfrm>
            <a:off x="4608282" y="4829118"/>
            <a:ext cx="1454" cy="203903"/>
          </a:xfrm>
          <a:prstGeom prst="line">
            <a:avLst/>
          </a:prstGeom>
        </p:spPr>
        <p:style>
          <a:lnRef idx="3">
            <a:schemeClr val="dk1"/>
          </a:lnRef>
          <a:fillRef idx="0">
            <a:schemeClr val="dk1"/>
          </a:fillRef>
          <a:effectRef idx="2">
            <a:schemeClr val="dk1"/>
          </a:effectRef>
          <a:fontRef idx="minor">
            <a:schemeClr val="tx1"/>
          </a:fontRef>
        </p:style>
      </p:cxnSp>
      <p:sp>
        <p:nvSpPr>
          <p:cNvPr id="59" name="Rectangle : coins arrondis 134">
            <a:extLst>
              <a:ext uri="{FF2B5EF4-FFF2-40B4-BE49-F238E27FC236}">
                <a16:creationId xmlns:a16="http://schemas.microsoft.com/office/drawing/2014/main" id="{00F50EF8-BCEA-CB47-91AA-6DD1C5472048}"/>
              </a:ext>
            </a:extLst>
          </p:cNvPr>
          <p:cNvSpPr/>
          <p:nvPr/>
        </p:nvSpPr>
        <p:spPr>
          <a:xfrm>
            <a:off x="3753373" y="5040361"/>
            <a:ext cx="1709818" cy="468000"/>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Payment</a:t>
            </a:r>
            <a:r>
              <a:rPr lang="fr-FR" sz="1600" b="1" dirty="0">
                <a:solidFill>
                  <a:schemeClr val="bg1"/>
                </a:solidFill>
              </a:rPr>
              <a:t> Options</a:t>
            </a:r>
          </a:p>
        </p:txBody>
      </p:sp>
    </p:spTree>
    <p:extLst>
      <p:ext uri="{BB962C8B-B14F-4D97-AF65-F5344CB8AC3E}">
        <p14:creationId xmlns:p14="http://schemas.microsoft.com/office/powerpoint/2010/main" val="15489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5" name="Rectangle 74">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2548483" y="441613"/>
            <a:ext cx="8520545" cy="1485900"/>
          </a:xfrm>
        </p:spPr>
        <p:txBody>
          <a:bodyPr vert="horz" lIns="91440" tIns="45720" rIns="91440" bIns="45720" rtlCol="0" anchor="t">
            <a:normAutofit/>
          </a:bodyPr>
          <a:lstStyle/>
          <a:p>
            <a:pPr algn="l"/>
            <a:r>
              <a:rPr lang="en-US" sz="3400" dirty="0"/>
              <a:t>Enhancing the Moroccan Airline App: Information Architecture Focus</a:t>
            </a:r>
            <a:br>
              <a:rPr lang="en-US" sz="3400" dirty="0"/>
            </a:br>
            <a:endParaRPr lang="en-US" sz="3400" dirty="0"/>
          </a:p>
        </p:txBody>
      </p:sp>
      <p:sp>
        <p:nvSpPr>
          <p:cNvPr id="77" name="Rectangle 76">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64CD33C6-1C38-6703-3723-66EBB106AB67}"/>
              </a:ext>
            </a:extLst>
          </p:cNvPr>
          <p:cNvSpPr txBox="1"/>
          <p:nvPr/>
        </p:nvSpPr>
        <p:spPr>
          <a:xfrm>
            <a:off x="2548483" y="1927512"/>
            <a:ext cx="9417649" cy="4525873"/>
          </a:xfrm>
          <a:prstGeom prst="rect">
            <a:avLst/>
          </a:prstGeom>
        </p:spPr>
        <p:txBody>
          <a:bodyPr vert="horz" lIns="91440" tIns="45720" rIns="91440" bIns="45720" rtlCol="0">
            <a:normAutofit/>
          </a:bodyPr>
          <a:lstStyle/>
          <a:p>
            <a:pPr rtl="0">
              <a:spcBef>
                <a:spcPts val="1200"/>
              </a:spcBef>
              <a:spcAft>
                <a:spcPts val="1200"/>
              </a:spcAft>
            </a:pPr>
            <a:r>
              <a:rPr lang="en-US" sz="1800" b="1" i="0" u="none" strike="noStrike" dirty="0">
                <a:solidFill>
                  <a:srgbClr val="000000"/>
                </a:solidFill>
                <a:effectLst/>
                <a:latin typeface="+mj-lt"/>
              </a:rPr>
              <a:t>Information Architecture </a:t>
            </a:r>
            <a:r>
              <a:rPr lang="en-US" sz="1800" b="0" i="0" u="none" strike="noStrike" dirty="0">
                <a:solidFill>
                  <a:srgbClr val="000000"/>
                </a:solidFill>
                <a:effectLst/>
                <a:latin typeface="+mj-lt"/>
              </a:rPr>
              <a:t>is the backbone of our project, vital for </a:t>
            </a:r>
            <a:r>
              <a:rPr lang="en-US" sz="1800" i="0" strike="noStrike" dirty="0">
                <a:effectLst/>
                <a:latin typeface="+mj-lt"/>
              </a:rPr>
              <a:t>enhancing the </a:t>
            </a:r>
            <a:r>
              <a:rPr lang="en-US" sz="1800" b="1" i="0" strike="noStrike" dirty="0">
                <a:solidFill>
                  <a:srgbClr val="D80202"/>
                </a:solidFill>
                <a:effectLst/>
                <a:latin typeface="+mj-lt"/>
              </a:rPr>
              <a:t>Moroccan </a:t>
            </a:r>
            <a:r>
              <a:rPr lang="en-US" sz="1800" b="1" i="0" u="none" strike="noStrike" dirty="0">
                <a:solidFill>
                  <a:srgbClr val="D80202"/>
                </a:solidFill>
                <a:effectLst/>
                <a:latin typeface="+mj-lt"/>
              </a:rPr>
              <a:t>Airline app</a:t>
            </a:r>
            <a:r>
              <a:rPr lang="en-US" sz="1800" b="0" i="0" u="none" strike="noStrike" dirty="0">
                <a:solidFill>
                  <a:srgbClr val="000000"/>
                </a:solidFill>
                <a:effectLst/>
                <a:latin typeface="+mj-lt"/>
              </a:rPr>
              <a:t>. It dictates how information is structured, labeled, and navigated, ensuring a user-friendly and satisfying experience. It optimizes navigation, reduces frustration, and enhances usability, aligning with our goals for an improved app experience.“</a:t>
            </a:r>
          </a:p>
          <a:p>
            <a:pPr rtl="0">
              <a:spcBef>
                <a:spcPts val="0"/>
              </a:spcBef>
              <a:spcAft>
                <a:spcPts val="1200"/>
              </a:spcAft>
            </a:pPr>
            <a:r>
              <a:rPr lang="en-US" sz="1800" b="1" i="0" u="none" strike="noStrike" dirty="0">
                <a:solidFill>
                  <a:srgbClr val="000000"/>
                </a:solidFill>
                <a:effectLst/>
                <a:latin typeface="+mj-lt"/>
              </a:rPr>
              <a:t>Our primary goals includes:</a:t>
            </a:r>
            <a:endParaRPr lang="en-US" b="1" dirty="0">
              <a:effectLst/>
              <a:latin typeface="+mj-l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mj-lt"/>
              </a:rPr>
              <a:t> increasing user satisfaction</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mj-lt"/>
              </a:rPr>
              <a:t>optimizing navigation</a:t>
            </a:r>
          </a:p>
          <a:p>
            <a:pPr rtl="0" fontAlgn="base">
              <a:spcBef>
                <a:spcPts val="0"/>
              </a:spcBef>
              <a:spcAft>
                <a:spcPts val="1200"/>
              </a:spcAft>
              <a:buFont typeface="Arial" panose="020B0604020202020204" pitchFamily="34" charset="0"/>
              <a:buChar char="•"/>
            </a:pPr>
            <a:r>
              <a:rPr lang="en-US" sz="1800" b="0" i="0" u="none" strike="noStrike" dirty="0">
                <a:solidFill>
                  <a:srgbClr val="000000"/>
                </a:solidFill>
                <a:effectLst/>
                <a:latin typeface="+mj-lt"/>
              </a:rPr>
              <a:t>boosting the overall usability of the app</a:t>
            </a:r>
          </a:p>
          <a:p>
            <a:pPr fontAlgn="base">
              <a:spcAft>
                <a:spcPts val="1200"/>
              </a:spcAft>
            </a:pPr>
            <a:r>
              <a:rPr lang="en-US" sz="1800" b="1" i="1" u="none" strike="noStrike" dirty="0">
                <a:effectLst/>
                <a:latin typeface="+mj-lt"/>
              </a:rPr>
              <a:t>"Our team has been working on enhancing the Moroccan Airline's mobile app to improve the user experience.“</a:t>
            </a:r>
            <a:endParaRPr lang="en-US" b="1" i="1" dirty="0">
              <a:effectLst/>
              <a:latin typeface="+mj-lt"/>
            </a:endParaRPr>
          </a:p>
          <a:p>
            <a:pPr rtl="0" fontAlgn="base">
              <a:spcBef>
                <a:spcPts val="0"/>
              </a:spcBef>
              <a:spcAft>
                <a:spcPts val="1200"/>
              </a:spcAft>
              <a:buFont typeface="Arial" panose="020B0604020202020204" pitchFamily="34" charset="0"/>
              <a:buChar char="•"/>
            </a:pPr>
            <a:endParaRPr lang="en-US" sz="1800" b="0" i="0" u="none" strike="noStrike" dirty="0">
              <a:solidFill>
                <a:srgbClr val="000000"/>
              </a:solidFill>
              <a:effectLst/>
              <a:latin typeface="+mj-lt"/>
            </a:endParaRPr>
          </a:p>
          <a:p>
            <a:pPr rtl="0">
              <a:spcBef>
                <a:spcPts val="0"/>
              </a:spcBef>
              <a:spcAft>
                <a:spcPts val="1200"/>
              </a:spcAft>
            </a:pPr>
            <a:endParaRPr lang="en-US" dirty="0">
              <a:effectLst/>
            </a:endParaRPr>
          </a:p>
          <a:p>
            <a:pPr marL="384048" indent="-384048" defTabSz="914400">
              <a:lnSpc>
                <a:spcPct val="94000"/>
              </a:lnSpc>
              <a:spcAft>
                <a:spcPts val="200"/>
              </a:spcAft>
              <a:buFont typeface="Franklin Gothic Book" panose="020B0503020102020204" pitchFamily="34" charset="0"/>
              <a:buChar char="•"/>
            </a:pPr>
            <a:endParaRPr lang="en-US" dirty="0">
              <a:solidFill>
                <a:schemeClr val="tx2"/>
              </a:solidFill>
            </a:endParaRPr>
          </a:p>
        </p:txBody>
      </p:sp>
      <p:sp>
        <p:nvSpPr>
          <p:cNvPr id="12" name="Slide Number Placeholder 11">
            <a:extLst>
              <a:ext uri="{FF2B5EF4-FFF2-40B4-BE49-F238E27FC236}">
                <a16:creationId xmlns:a16="http://schemas.microsoft.com/office/drawing/2014/main" id="{21C47AF5-6FA2-7355-BDA3-C30BDE8059B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17</a:t>
            </a:fld>
            <a:endParaRPr lang="en-US"/>
          </a:p>
        </p:txBody>
      </p:sp>
      <p:pic>
        <p:nvPicPr>
          <p:cNvPr id="25" name="Picture 24">
            <a:extLst>
              <a:ext uri="{FF2B5EF4-FFF2-40B4-BE49-F238E27FC236}">
                <a16:creationId xmlns:a16="http://schemas.microsoft.com/office/drawing/2014/main" id="{0461DC49-1338-C24E-A3BB-5919AD12F596}"/>
              </a:ext>
            </a:extLst>
          </p:cNvPr>
          <p:cNvPicPr>
            <a:picLocks noChangeAspect="1"/>
          </p:cNvPicPr>
          <p:nvPr/>
        </p:nvPicPr>
        <p:blipFill rotWithShape="1">
          <a:blip r:embed="rId3"/>
          <a:srcRect l="36168" r="13503"/>
          <a:stretch/>
        </p:blipFill>
        <p:spPr>
          <a:xfrm>
            <a:off x="-1" y="386"/>
            <a:ext cx="2161310" cy="6857990"/>
          </a:xfrm>
          <a:prstGeom prst="rect">
            <a:avLst/>
          </a:prstGeom>
        </p:spPr>
      </p:pic>
    </p:spTree>
    <p:extLst>
      <p:ext uri="{BB962C8B-B14F-4D97-AF65-F5344CB8AC3E}">
        <p14:creationId xmlns:p14="http://schemas.microsoft.com/office/powerpoint/2010/main" val="201526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5" name="Rectangle 74">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2548483" y="441613"/>
            <a:ext cx="8520545" cy="819151"/>
          </a:xfrm>
        </p:spPr>
        <p:txBody>
          <a:bodyPr vert="horz" lIns="91440" tIns="45720" rIns="91440" bIns="45720" rtlCol="0" anchor="t">
            <a:normAutofit fontScale="90000"/>
          </a:bodyPr>
          <a:lstStyle/>
          <a:p>
            <a:pPr algn="l"/>
            <a:r>
              <a:rPr lang="en-US" sz="3400" dirty="0"/>
              <a:t>Sketching Phase:</a:t>
            </a:r>
            <a:br>
              <a:rPr lang="en-US" sz="3400" dirty="0"/>
            </a:br>
            <a:endParaRPr lang="en-US" sz="3400" dirty="0"/>
          </a:p>
        </p:txBody>
      </p:sp>
      <p:sp>
        <p:nvSpPr>
          <p:cNvPr id="77" name="Rectangle 76">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64CD33C6-1C38-6703-3723-66EBB106AB67}"/>
              </a:ext>
            </a:extLst>
          </p:cNvPr>
          <p:cNvSpPr txBox="1"/>
          <p:nvPr/>
        </p:nvSpPr>
        <p:spPr>
          <a:xfrm>
            <a:off x="2548483" y="1927512"/>
            <a:ext cx="9417649" cy="4525873"/>
          </a:xfrm>
          <a:prstGeom prst="rect">
            <a:avLst/>
          </a:prstGeom>
        </p:spPr>
        <p:txBody>
          <a:bodyPr vert="horz" lIns="91440" tIns="45720" rIns="91440" bIns="45720" rtlCol="0">
            <a:normAutofit/>
          </a:bodyPr>
          <a:lstStyle/>
          <a:p>
            <a:pPr rtl="0">
              <a:spcBef>
                <a:spcPts val="0"/>
              </a:spcBef>
              <a:spcAft>
                <a:spcPts val="1200"/>
              </a:spcAft>
            </a:pPr>
            <a:r>
              <a:rPr lang="en-US" sz="1800" b="1" i="0" u="none" strike="noStrike" dirty="0">
                <a:solidFill>
                  <a:srgbClr val="000000"/>
                </a:solidFill>
                <a:effectLst/>
                <a:latin typeface="+mj-lt"/>
              </a:rPr>
              <a:t>In the initial phases </a:t>
            </a:r>
            <a:r>
              <a:rPr lang="en-US" sz="1800" b="0" i="0" u="none" strike="noStrike" dirty="0">
                <a:solidFill>
                  <a:srgbClr val="000000"/>
                </a:solidFill>
                <a:effectLst/>
                <a:latin typeface="+mj-lt"/>
              </a:rPr>
              <a:t>of our design journey, we </a:t>
            </a:r>
            <a:r>
              <a:rPr lang="en-US" sz="1800" i="0" u="none" strike="noStrike" dirty="0">
                <a:solidFill>
                  <a:srgbClr val="000000"/>
                </a:solidFill>
                <a:effectLst/>
                <a:latin typeface="+mj-lt"/>
              </a:rPr>
              <a:t>initiated the process </a:t>
            </a:r>
            <a:r>
              <a:rPr lang="en-US" sz="1800" b="0" i="0" u="none" strike="noStrike" dirty="0">
                <a:solidFill>
                  <a:srgbClr val="000000"/>
                </a:solidFill>
                <a:effectLst/>
                <a:latin typeface="+mj-lt"/>
              </a:rPr>
              <a:t>with sketching to create a </a:t>
            </a:r>
            <a:r>
              <a:rPr lang="en-US" sz="1800" b="1" i="0" u="none" strike="noStrike" dirty="0">
                <a:solidFill>
                  <a:srgbClr val="DA0202"/>
                </a:solidFill>
                <a:effectLst/>
                <a:latin typeface="+mj-lt"/>
              </a:rPr>
              <a:t>visual blueprint </a:t>
            </a:r>
            <a:r>
              <a:rPr lang="en-US" sz="1800" b="0" i="0" u="none" strike="noStrike" dirty="0">
                <a:solidFill>
                  <a:srgbClr val="000000"/>
                </a:solidFill>
                <a:effectLst/>
                <a:latin typeface="+mj-lt"/>
              </a:rPr>
              <a:t>for the app. This blueprint was carefully crafted to cater to our </a:t>
            </a:r>
            <a:r>
              <a:rPr lang="en-US" sz="1800" b="1" i="0" u="none" strike="noStrike" dirty="0">
                <a:solidFill>
                  <a:srgbClr val="D60202"/>
                </a:solidFill>
                <a:effectLst/>
                <a:latin typeface="+mj-lt"/>
              </a:rPr>
              <a:t>diverse user base</a:t>
            </a:r>
            <a:r>
              <a:rPr lang="en-US" sz="1800" b="0" i="0" u="none" strike="noStrike" dirty="0">
                <a:solidFill>
                  <a:srgbClr val="000000"/>
                </a:solidFill>
                <a:effectLst/>
                <a:latin typeface="+mj-lt"/>
              </a:rPr>
              <a:t>, ensuring simplicity and ease of use for every user, while also delivering an aesthetically pleasing experience for our </a:t>
            </a:r>
            <a:r>
              <a:rPr lang="en-US" sz="1800" b="1" i="0" u="none" strike="noStrike" dirty="0">
                <a:solidFill>
                  <a:srgbClr val="D50202"/>
                </a:solidFill>
                <a:effectLst/>
                <a:latin typeface="+mj-lt"/>
              </a:rPr>
              <a:t>business-oriented users</a:t>
            </a:r>
            <a:r>
              <a:rPr lang="en-US" sz="1800" b="0" i="0" u="none" strike="noStrike" dirty="0">
                <a:solidFill>
                  <a:srgbClr val="000000"/>
                </a:solidFill>
                <a:effectLst/>
                <a:latin typeface="+mj-lt"/>
              </a:rPr>
              <a:t>."</a:t>
            </a:r>
            <a:endParaRPr lang="en-US" dirty="0">
              <a:effectLst/>
              <a:latin typeface="+mj-lt"/>
            </a:endParaRPr>
          </a:p>
          <a:p>
            <a:pPr rtl="0" fontAlgn="base">
              <a:spcBef>
                <a:spcPts val="0"/>
              </a:spcBef>
              <a:spcAft>
                <a:spcPts val="1200"/>
              </a:spcAft>
            </a:pPr>
            <a:endParaRPr lang="en-US" sz="1800" b="0" i="0" u="none" strike="noStrike" dirty="0">
              <a:solidFill>
                <a:srgbClr val="000000"/>
              </a:solidFill>
              <a:effectLst/>
              <a:latin typeface="+mj-lt"/>
            </a:endParaRPr>
          </a:p>
          <a:p>
            <a:pPr rtl="0">
              <a:spcBef>
                <a:spcPts val="0"/>
              </a:spcBef>
              <a:spcAft>
                <a:spcPts val="1200"/>
              </a:spcAft>
            </a:pPr>
            <a:endParaRPr lang="en-US" dirty="0">
              <a:effectLst/>
            </a:endParaRPr>
          </a:p>
          <a:p>
            <a:pPr marL="384048" indent="-384048" defTabSz="914400">
              <a:lnSpc>
                <a:spcPct val="94000"/>
              </a:lnSpc>
              <a:spcAft>
                <a:spcPts val="200"/>
              </a:spcAft>
              <a:buFont typeface="Franklin Gothic Book" panose="020B0503020102020204" pitchFamily="34" charset="0"/>
              <a:buChar char="•"/>
            </a:pPr>
            <a:endParaRPr lang="en-US" dirty="0">
              <a:solidFill>
                <a:schemeClr val="tx2"/>
              </a:solidFill>
            </a:endParaRPr>
          </a:p>
        </p:txBody>
      </p:sp>
      <p:sp>
        <p:nvSpPr>
          <p:cNvPr id="12" name="Slide Number Placeholder 11">
            <a:extLst>
              <a:ext uri="{FF2B5EF4-FFF2-40B4-BE49-F238E27FC236}">
                <a16:creationId xmlns:a16="http://schemas.microsoft.com/office/drawing/2014/main" id="{21C47AF5-6FA2-7355-BDA3-C30BDE8059B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18</a:t>
            </a:fld>
            <a:endParaRPr lang="en-US"/>
          </a:p>
        </p:txBody>
      </p:sp>
      <p:pic>
        <p:nvPicPr>
          <p:cNvPr id="25" name="Picture 24">
            <a:extLst>
              <a:ext uri="{FF2B5EF4-FFF2-40B4-BE49-F238E27FC236}">
                <a16:creationId xmlns:a16="http://schemas.microsoft.com/office/drawing/2014/main" id="{0461DC49-1338-C24E-A3BB-5919AD12F596}"/>
              </a:ext>
            </a:extLst>
          </p:cNvPr>
          <p:cNvPicPr>
            <a:picLocks noChangeAspect="1"/>
          </p:cNvPicPr>
          <p:nvPr/>
        </p:nvPicPr>
        <p:blipFill rotWithShape="1">
          <a:blip r:embed="rId3"/>
          <a:srcRect l="36168" r="13503"/>
          <a:stretch/>
        </p:blipFill>
        <p:spPr>
          <a:xfrm>
            <a:off x="-1" y="386"/>
            <a:ext cx="2161310" cy="6857990"/>
          </a:xfrm>
          <a:prstGeom prst="rect">
            <a:avLst/>
          </a:prstGeom>
        </p:spPr>
      </p:pic>
      <p:pic>
        <p:nvPicPr>
          <p:cNvPr id="1028" name="Picture 4">
            <a:extLst>
              <a:ext uri="{FF2B5EF4-FFF2-40B4-BE49-F238E27FC236}">
                <a16:creationId xmlns:a16="http://schemas.microsoft.com/office/drawing/2014/main" id="{38EE3628-39EC-7974-46D0-E96D04B371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197" y="3887235"/>
            <a:ext cx="3361110" cy="25291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56FF217E-1D62-19A8-CE90-24F6FE52A68B}"/>
              </a:ext>
            </a:extLst>
          </p:cNvPr>
          <p:cNvSpPr txBox="1"/>
          <p:nvPr/>
        </p:nvSpPr>
        <p:spPr>
          <a:xfrm>
            <a:off x="7108167" y="4383741"/>
            <a:ext cx="4857966" cy="646331"/>
          </a:xfrm>
          <a:prstGeom prst="rect">
            <a:avLst/>
          </a:prstGeom>
          <a:noFill/>
        </p:spPr>
        <p:txBody>
          <a:bodyPr wrap="square" rtlCol="0">
            <a:spAutoFit/>
          </a:bodyPr>
          <a:lstStyle/>
          <a:p>
            <a:r>
              <a:rPr lang="en-US" sz="1800" b="1" i="0" u="none" strike="noStrike" dirty="0">
                <a:solidFill>
                  <a:srgbClr val="000000"/>
                </a:solidFill>
                <a:effectLst/>
                <a:latin typeface="+mj-lt"/>
              </a:rPr>
              <a:t>“Sketching allowed us to explore layout ideas and begin planning navigation."</a:t>
            </a:r>
            <a:endParaRPr lang="en-US" b="1" dirty="0">
              <a:latin typeface="+mj-lt"/>
            </a:endParaRPr>
          </a:p>
        </p:txBody>
      </p:sp>
      <p:pic>
        <p:nvPicPr>
          <p:cNvPr id="5" name="Graphic 4" descr="Open quotation mark with solid fill">
            <a:extLst>
              <a:ext uri="{FF2B5EF4-FFF2-40B4-BE49-F238E27FC236}">
                <a16:creationId xmlns:a16="http://schemas.microsoft.com/office/drawing/2014/main" id="{9779AE43-8DBB-5773-0A63-787646B239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5100" y="3716993"/>
            <a:ext cx="914400" cy="914400"/>
          </a:xfrm>
          <a:prstGeom prst="rect">
            <a:avLst/>
          </a:prstGeom>
        </p:spPr>
      </p:pic>
    </p:spTree>
    <p:extLst>
      <p:ext uri="{BB962C8B-B14F-4D97-AF65-F5344CB8AC3E}">
        <p14:creationId xmlns:p14="http://schemas.microsoft.com/office/powerpoint/2010/main" val="374752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5" name="Rectangle 74">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2548483" y="441613"/>
            <a:ext cx="9165422" cy="819151"/>
          </a:xfrm>
        </p:spPr>
        <p:txBody>
          <a:bodyPr vert="horz" lIns="91440" tIns="45720" rIns="91440" bIns="45720" rtlCol="0" anchor="t">
            <a:normAutofit fontScale="90000"/>
          </a:bodyPr>
          <a:lstStyle/>
          <a:p>
            <a:pPr algn="l"/>
            <a:r>
              <a:rPr lang="en-US" sz="3800" dirty="0"/>
              <a:t>Prototype Development:</a:t>
            </a:r>
            <a:br>
              <a:rPr lang="en-US" sz="3600" dirty="0"/>
            </a:br>
            <a:r>
              <a:rPr lang="en-US" sz="2200" b="1" dirty="0">
                <a:solidFill>
                  <a:srgbClr val="D30101"/>
                </a:solidFill>
              </a:rPr>
              <a:t>Turning Ideas into Reality</a:t>
            </a:r>
            <a:br>
              <a:rPr lang="en-US" sz="3400" dirty="0">
                <a:solidFill>
                  <a:srgbClr val="D30101"/>
                </a:solidFill>
              </a:rPr>
            </a:br>
            <a:endParaRPr lang="en-US" sz="3400" dirty="0">
              <a:solidFill>
                <a:srgbClr val="D30101"/>
              </a:solidFill>
            </a:endParaRPr>
          </a:p>
        </p:txBody>
      </p:sp>
      <p:sp>
        <p:nvSpPr>
          <p:cNvPr id="77" name="Rectangle 76">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64CD33C6-1C38-6703-3723-66EBB106AB67}"/>
              </a:ext>
            </a:extLst>
          </p:cNvPr>
          <p:cNvSpPr txBox="1"/>
          <p:nvPr/>
        </p:nvSpPr>
        <p:spPr>
          <a:xfrm>
            <a:off x="2296256" y="1452088"/>
            <a:ext cx="9417649" cy="4525873"/>
          </a:xfrm>
          <a:prstGeom prst="rect">
            <a:avLst/>
          </a:prstGeom>
        </p:spPr>
        <p:txBody>
          <a:bodyPr vert="horz" lIns="91440" tIns="45720" rIns="91440" bIns="45720" rtlCol="0">
            <a:normAutofit/>
          </a:bodyPr>
          <a:lstStyle/>
          <a:p>
            <a:pPr rtl="0">
              <a:spcBef>
                <a:spcPts val="0"/>
              </a:spcBef>
              <a:spcAft>
                <a:spcPts val="1200"/>
              </a:spcAft>
            </a:pPr>
            <a:r>
              <a:rPr lang="en-US" sz="1800" b="0" i="0" u="none" strike="noStrike" dirty="0">
                <a:solidFill>
                  <a:srgbClr val="000000"/>
                </a:solidFill>
                <a:effectLst/>
                <a:latin typeface="+mj-lt"/>
              </a:rPr>
              <a:t>The sketches evolved into a digital prototype, taking our ideas one step closer to reality.in this project we used a tool of figure to design our prototype . </a:t>
            </a:r>
          </a:p>
          <a:p>
            <a:pPr rtl="0">
              <a:spcBef>
                <a:spcPts val="0"/>
              </a:spcBef>
              <a:spcAft>
                <a:spcPts val="1200"/>
              </a:spcAft>
            </a:pPr>
            <a:r>
              <a:rPr lang="en-US" sz="1800" b="1" i="0" u="none" strike="noStrike" dirty="0">
                <a:solidFill>
                  <a:srgbClr val="000000"/>
                </a:solidFill>
                <a:effectLst/>
                <a:latin typeface="Arial" panose="020B0604020202020204" pitchFamily="34" charset="0"/>
              </a:rPr>
              <a:t>Visual:</a:t>
            </a:r>
            <a:r>
              <a:rPr lang="en-US" sz="1800" b="0" i="0" u="none" strike="noStrike" dirty="0">
                <a:solidFill>
                  <a:srgbClr val="000000"/>
                </a:solidFill>
                <a:effectLst/>
                <a:latin typeface="Arial" panose="020B0604020202020204" pitchFamily="34" charset="0"/>
              </a:rPr>
              <a:t> Display key screens and wireframes of the app.</a:t>
            </a:r>
            <a:endParaRPr lang="en-US" sz="1800" b="0" i="0" u="none" strike="noStrike" dirty="0">
              <a:solidFill>
                <a:srgbClr val="000000"/>
              </a:solidFill>
              <a:effectLst/>
              <a:latin typeface="+mj-lt"/>
            </a:endParaRPr>
          </a:p>
          <a:p>
            <a:pPr rtl="0">
              <a:spcBef>
                <a:spcPts val="0"/>
              </a:spcBef>
              <a:spcAft>
                <a:spcPts val="1200"/>
              </a:spcAft>
            </a:pPr>
            <a:endParaRPr lang="en-US" sz="1800" b="0" i="0" u="none" strike="noStrike" dirty="0">
              <a:solidFill>
                <a:srgbClr val="000000"/>
              </a:solidFill>
              <a:effectLst/>
              <a:latin typeface="+mj-lt"/>
            </a:endParaRPr>
          </a:p>
          <a:p>
            <a:pPr rtl="0">
              <a:spcBef>
                <a:spcPts val="0"/>
              </a:spcBef>
              <a:spcAft>
                <a:spcPts val="1200"/>
              </a:spcAft>
            </a:pPr>
            <a:endParaRPr lang="en-US" dirty="0">
              <a:effectLst/>
            </a:endParaRPr>
          </a:p>
          <a:p>
            <a:pPr marL="384048" indent="-384048" defTabSz="914400">
              <a:lnSpc>
                <a:spcPct val="94000"/>
              </a:lnSpc>
              <a:spcAft>
                <a:spcPts val="200"/>
              </a:spcAft>
              <a:buFont typeface="Franklin Gothic Book" panose="020B0503020102020204" pitchFamily="34" charset="0"/>
              <a:buChar char="•"/>
            </a:pPr>
            <a:endParaRPr lang="en-US" dirty="0">
              <a:solidFill>
                <a:schemeClr val="tx2"/>
              </a:solidFill>
            </a:endParaRPr>
          </a:p>
        </p:txBody>
      </p:sp>
      <p:sp>
        <p:nvSpPr>
          <p:cNvPr id="12" name="Slide Number Placeholder 11">
            <a:extLst>
              <a:ext uri="{FF2B5EF4-FFF2-40B4-BE49-F238E27FC236}">
                <a16:creationId xmlns:a16="http://schemas.microsoft.com/office/drawing/2014/main" id="{21C47AF5-6FA2-7355-BDA3-C30BDE8059B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19</a:t>
            </a:fld>
            <a:endParaRPr lang="en-US"/>
          </a:p>
        </p:txBody>
      </p:sp>
      <p:pic>
        <p:nvPicPr>
          <p:cNvPr id="25" name="Picture 24">
            <a:extLst>
              <a:ext uri="{FF2B5EF4-FFF2-40B4-BE49-F238E27FC236}">
                <a16:creationId xmlns:a16="http://schemas.microsoft.com/office/drawing/2014/main" id="{0461DC49-1338-C24E-A3BB-5919AD12F596}"/>
              </a:ext>
            </a:extLst>
          </p:cNvPr>
          <p:cNvPicPr>
            <a:picLocks noChangeAspect="1"/>
          </p:cNvPicPr>
          <p:nvPr/>
        </p:nvPicPr>
        <p:blipFill rotWithShape="1">
          <a:blip r:embed="rId3"/>
          <a:srcRect l="36168" r="13503"/>
          <a:stretch/>
        </p:blipFill>
        <p:spPr>
          <a:xfrm>
            <a:off x="-1" y="386"/>
            <a:ext cx="2161310" cy="6857990"/>
          </a:xfrm>
          <a:prstGeom prst="rect">
            <a:avLst/>
          </a:prstGeom>
        </p:spPr>
      </p:pic>
      <p:pic>
        <p:nvPicPr>
          <p:cNvPr id="1030" name="Picture 6">
            <a:extLst>
              <a:ext uri="{FF2B5EF4-FFF2-40B4-BE49-F238E27FC236}">
                <a16:creationId xmlns:a16="http://schemas.microsoft.com/office/drawing/2014/main" id="{A3DD3284-D867-455D-C0D1-82AA5D8828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0386" y="2568705"/>
            <a:ext cx="8589797" cy="407354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42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2D170B9C-85A5-4673-981C-DDDBAC51F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0461DC49-1338-C24E-A3BB-5919AD12F596}"/>
              </a:ext>
            </a:extLst>
          </p:cNvPr>
          <p:cNvPicPr>
            <a:picLocks noChangeAspect="1"/>
          </p:cNvPicPr>
          <p:nvPr/>
        </p:nvPicPr>
        <p:blipFill rotWithShape="1">
          <a:blip r:embed="rId3"/>
          <a:srcRect l="34177" r="11512"/>
          <a:stretch/>
        </p:blipFill>
        <p:spPr>
          <a:xfrm>
            <a:off x="20" y="10"/>
            <a:ext cx="4966232" cy="6857990"/>
          </a:xfrm>
          <a:prstGeom prst="rect">
            <a:avLst/>
          </a:prstGeom>
        </p:spPr>
      </p:pic>
      <p:sp>
        <p:nvSpPr>
          <p:cNvPr id="68" name="Freeform 6">
            <a:extLst>
              <a:ext uri="{FF2B5EF4-FFF2-40B4-BE49-F238E27FC236}">
                <a16:creationId xmlns:a16="http://schemas.microsoft.com/office/drawing/2014/main" id="{1C82216A-4221-434A-B11C-7E13B4A1F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6138002" y="1216742"/>
            <a:ext cx="5607908" cy="1306250"/>
          </a:xfrm>
        </p:spPr>
        <p:txBody>
          <a:bodyPr>
            <a:normAutofit/>
          </a:bodyPr>
          <a:lstStyle/>
          <a:p>
            <a:pPr algn="l"/>
            <a:r>
              <a:rPr lang="en-US" sz="7000" dirty="0"/>
              <a:t>Summary</a:t>
            </a:r>
          </a:p>
        </p:txBody>
      </p:sp>
      <p:sp>
        <p:nvSpPr>
          <p:cNvPr id="9" name="TextBox 8">
            <a:extLst>
              <a:ext uri="{FF2B5EF4-FFF2-40B4-BE49-F238E27FC236}">
                <a16:creationId xmlns:a16="http://schemas.microsoft.com/office/drawing/2014/main" id="{64CD33C6-1C38-6703-3723-66EBB106AB67}"/>
              </a:ext>
            </a:extLst>
          </p:cNvPr>
          <p:cNvSpPr txBox="1"/>
          <p:nvPr/>
        </p:nvSpPr>
        <p:spPr>
          <a:xfrm>
            <a:off x="6471771" y="2299983"/>
            <a:ext cx="5790532" cy="3992375"/>
          </a:xfrm>
          <a:prstGeom prst="rect">
            <a:avLst/>
          </a:prstGeom>
          <a:noFill/>
        </p:spPr>
        <p:txBody>
          <a:bodyPr wrap="square" rtlCol="0">
            <a:spAutoFit/>
          </a:bodyPr>
          <a:lstStyle/>
          <a:p>
            <a:endParaRPr lang="fr-FR" sz="2400" dirty="0">
              <a:latin typeface="+mj-lt"/>
            </a:endParaRPr>
          </a:p>
          <a:p>
            <a:pPr marL="342900" marR="0" lvl="0" indent="-342900" rtl="0">
              <a:lnSpc>
                <a:spcPct val="107000"/>
              </a:lnSpc>
              <a:spcBef>
                <a:spcPts val="0"/>
              </a:spcBef>
              <a:spcAft>
                <a:spcPts val="0"/>
              </a:spcAft>
              <a:buFont typeface="Wingdings" panose="05000000000000000000" pitchFamily="2" charset="2"/>
              <a:buChar char="§"/>
            </a:pPr>
            <a:r>
              <a:rPr lang="en-US" sz="2400" b="1" kern="100" dirty="0">
                <a:effectLst/>
                <a:latin typeface="+mj-lt"/>
                <a:ea typeface="Yu Mincho" panose="02020400000000000000" pitchFamily="18" charset="-128"/>
                <a:cs typeface="Arial" panose="020B0604020202020204" pitchFamily="34" charset="0"/>
              </a:rPr>
              <a:t>Introduction</a:t>
            </a:r>
          </a:p>
          <a:p>
            <a:pPr marL="342900" marR="0" lvl="0" indent="-342900">
              <a:lnSpc>
                <a:spcPct val="107000"/>
              </a:lnSpc>
              <a:spcBef>
                <a:spcPts val="0"/>
              </a:spcBef>
              <a:spcAft>
                <a:spcPts val="0"/>
              </a:spcAft>
              <a:buFont typeface="Wingdings" panose="05000000000000000000" pitchFamily="2" charset="2"/>
              <a:buChar char="§"/>
            </a:pPr>
            <a:r>
              <a:rPr lang="en-US" sz="2400" b="1" kern="100" dirty="0">
                <a:effectLst/>
                <a:latin typeface="+mj-lt"/>
                <a:ea typeface="Yu Mincho" panose="02020400000000000000" pitchFamily="18" charset="-128"/>
                <a:cs typeface="Arial" panose="020B0604020202020204" pitchFamily="34" charset="0"/>
              </a:rPr>
              <a:t>User Research &amp; Persona </a:t>
            </a:r>
          </a:p>
          <a:p>
            <a:pPr marL="342900" indent="-342900">
              <a:lnSpc>
                <a:spcPct val="107000"/>
              </a:lnSpc>
              <a:buFont typeface="Wingdings" panose="05000000000000000000" pitchFamily="2" charset="2"/>
              <a:buChar char="§"/>
            </a:pPr>
            <a:r>
              <a:rPr lang="en-US" sz="2400" b="1" kern="100" dirty="0">
                <a:effectLst/>
                <a:latin typeface="+mj-lt"/>
                <a:ea typeface="Yu Mincho" panose="02020400000000000000" pitchFamily="18" charset="-128"/>
                <a:cs typeface="Arial" panose="020B0604020202020204" pitchFamily="34" charset="0"/>
              </a:rPr>
              <a:t>Hook Canvas </a:t>
            </a:r>
          </a:p>
          <a:p>
            <a:pPr marL="342900" marR="0" lvl="0" indent="-342900">
              <a:lnSpc>
                <a:spcPct val="107000"/>
              </a:lnSpc>
              <a:spcBef>
                <a:spcPts val="0"/>
              </a:spcBef>
              <a:spcAft>
                <a:spcPts val="0"/>
              </a:spcAft>
              <a:buFont typeface="Wingdings" panose="05000000000000000000" pitchFamily="2" charset="2"/>
              <a:buChar char="§"/>
            </a:pPr>
            <a:r>
              <a:rPr lang="en-US" sz="2400" b="1" kern="100" dirty="0">
                <a:effectLst/>
                <a:latin typeface="+mj-lt"/>
                <a:ea typeface="Yu Mincho" panose="02020400000000000000" pitchFamily="18" charset="-128"/>
                <a:cs typeface="Arial" panose="020B0604020202020204" pitchFamily="34" charset="0"/>
              </a:rPr>
              <a:t>Evaluation</a:t>
            </a:r>
            <a:r>
              <a:rPr lang="fr-FR" sz="2400" b="1" kern="100" dirty="0">
                <a:latin typeface="+mj-lt"/>
                <a:ea typeface="Yu Mincho" panose="02020400000000000000" pitchFamily="18" charset="-128"/>
                <a:cs typeface="Arial" panose="020B0604020202020204" pitchFamily="34" charset="0"/>
              </a:rPr>
              <a:t>, </a:t>
            </a:r>
            <a:r>
              <a:rPr lang="en-US" sz="2400" b="1" kern="100" dirty="0">
                <a:effectLst/>
                <a:latin typeface="+mj-lt"/>
                <a:ea typeface="Yu Mincho" panose="02020400000000000000" pitchFamily="18" charset="-128"/>
                <a:cs typeface="Arial" panose="020B0604020202020204" pitchFamily="34" charset="0"/>
              </a:rPr>
              <a:t>comparison and psychology </a:t>
            </a:r>
          </a:p>
          <a:p>
            <a:pPr marL="342900" marR="0" lvl="0" indent="-342900">
              <a:lnSpc>
                <a:spcPct val="107000"/>
              </a:lnSpc>
              <a:spcBef>
                <a:spcPts val="0"/>
              </a:spcBef>
              <a:spcAft>
                <a:spcPts val="0"/>
              </a:spcAft>
              <a:buFont typeface="Wingdings" panose="05000000000000000000" pitchFamily="2" charset="2"/>
              <a:buChar char="§"/>
            </a:pPr>
            <a:r>
              <a:rPr lang="en-US" sz="2400" b="1" kern="100" dirty="0">
                <a:effectLst/>
                <a:latin typeface="+mj-lt"/>
                <a:ea typeface="Yu Mincho" panose="02020400000000000000" pitchFamily="18" charset="-128"/>
                <a:cs typeface="Arial" panose="020B0604020202020204" pitchFamily="34" charset="0"/>
              </a:rPr>
              <a:t>Information architecture (Sketching and prototype) </a:t>
            </a:r>
          </a:p>
          <a:p>
            <a:pPr marL="342900" marR="0" lvl="0" indent="-342900">
              <a:lnSpc>
                <a:spcPct val="107000"/>
              </a:lnSpc>
              <a:spcBef>
                <a:spcPts val="0"/>
              </a:spcBef>
              <a:spcAft>
                <a:spcPts val="0"/>
              </a:spcAft>
              <a:buFont typeface="Wingdings" panose="05000000000000000000" pitchFamily="2" charset="2"/>
              <a:buChar char="§"/>
            </a:pPr>
            <a:r>
              <a:rPr lang="en-US" sz="2400" b="1" kern="100" dirty="0">
                <a:effectLst/>
                <a:latin typeface="+mj-lt"/>
                <a:ea typeface="Yu Mincho" panose="02020400000000000000" pitchFamily="18" charset="-128"/>
                <a:cs typeface="Arial" panose="020B0604020202020204" pitchFamily="34" charset="0"/>
              </a:rPr>
              <a:t>Results </a:t>
            </a:r>
          </a:p>
          <a:p>
            <a:pPr marL="342900" marR="0" lvl="0" indent="-342900">
              <a:lnSpc>
                <a:spcPct val="107000"/>
              </a:lnSpc>
              <a:spcBef>
                <a:spcPts val="0"/>
              </a:spcBef>
              <a:spcAft>
                <a:spcPts val="0"/>
              </a:spcAft>
              <a:buFont typeface="Wingdings" panose="05000000000000000000" pitchFamily="2" charset="2"/>
              <a:buChar char="§"/>
            </a:pPr>
            <a:r>
              <a:rPr lang="en-US" sz="2400" b="1" kern="100" dirty="0">
                <a:effectLst/>
                <a:latin typeface="+mj-lt"/>
                <a:ea typeface="Yu Mincho" panose="02020400000000000000" pitchFamily="18" charset="-128"/>
                <a:cs typeface="Arial" panose="020B0604020202020204" pitchFamily="34" charset="0"/>
              </a:rPr>
              <a:t>Summary and Recommendations</a:t>
            </a:r>
          </a:p>
          <a:p>
            <a:pPr marL="285750" indent="-285750">
              <a:buFont typeface="Arial" panose="020B0604020202020204" pitchFamily="34" charset="0"/>
              <a:buChar char="•"/>
            </a:pPr>
            <a:endParaRPr lang="en-US" sz="2400" dirty="0"/>
          </a:p>
        </p:txBody>
      </p:sp>
      <p:sp>
        <p:nvSpPr>
          <p:cNvPr id="12" name="Slide Number Placeholder 11">
            <a:extLst>
              <a:ext uri="{FF2B5EF4-FFF2-40B4-BE49-F238E27FC236}">
                <a16:creationId xmlns:a16="http://schemas.microsoft.com/office/drawing/2014/main" id="{21C47AF5-6FA2-7355-BDA3-C30BDE8059B9}"/>
              </a:ext>
            </a:extLst>
          </p:cNvPr>
          <p:cNvSpPr>
            <a:spLocks noGrp="1"/>
          </p:cNvSpPr>
          <p:nvPr>
            <p:ph type="sldNum" sz="quarter" idx="12"/>
          </p:nvPr>
        </p:nvSpPr>
        <p:spPr/>
        <p:txBody>
          <a:bodyPr/>
          <a:lstStyle/>
          <a:p>
            <a:fld id="{69E57DC2-970A-4B3E-BB1C-7A09969E49DF}" type="slidenum">
              <a:rPr lang="en-US" smtClean="0"/>
              <a:pPr/>
              <a:t>2</a:t>
            </a:fld>
            <a:endParaRPr lang="en-US" dirty="0"/>
          </a:p>
        </p:txBody>
      </p:sp>
    </p:spTree>
    <p:extLst>
      <p:ext uri="{BB962C8B-B14F-4D97-AF65-F5344CB8AC3E}">
        <p14:creationId xmlns:p14="http://schemas.microsoft.com/office/powerpoint/2010/main" val="34141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5" name="Rectangle 74">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2548483" y="441613"/>
            <a:ext cx="9165422" cy="819151"/>
          </a:xfrm>
        </p:spPr>
        <p:txBody>
          <a:bodyPr vert="horz" lIns="91440" tIns="45720" rIns="91440" bIns="45720" rtlCol="0" anchor="t">
            <a:normAutofit fontScale="90000"/>
          </a:bodyPr>
          <a:lstStyle/>
          <a:p>
            <a:pPr algn="l"/>
            <a:r>
              <a:rPr lang="en-US" sz="3800" dirty="0"/>
              <a:t>User-Centric Approach: Meeting User Needs</a:t>
            </a:r>
            <a:br>
              <a:rPr lang="en-US" sz="3600" dirty="0"/>
            </a:br>
            <a:r>
              <a:rPr lang="en-US" sz="2200" b="1" dirty="0">
                <a:solidFill>
                  <a:srgbClr val="D30101"/>
                </a:solidFill>
              </a:rPr>
              <a:t>Turning Ideas into Reality</a:t>
            </a:r>
            <a:br>
              <a:rPr lang="en-US" sz="3400" dirty="0">
                <a:solidFill>
                  <a:srgbClr val="D30101"/>
                </a:solidFill>
              </a:rPr>
            </a:br>
            <a:endParaRPr lang="en-US" sz="3400" dirty="0">
              <a:solidFill>
                <a:srgbClr val="D30101"/>
              </a:solidFill>
            </a:endParaRPr>
          </a:p>
        </p:txBody>
      </p:sp>
      <p:sp>
        <p:nvSpPr>
          <p:cNvPr id="77" name="Rectangle 76">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64CD33C6-1C38-6703-3723-66EBB106AB67}"/>
              </a:ext>
            </a:extLst>
          </p:cNvPr>
          <p:cNvSpPr txBox="1"/>
          <p:nvPr/>
        </p:nvSpPr>
        <p:spPr>
          <a:xfrm>
            <a:off x="2296256" y="1702377"/>
            <a:ext cx="9417649" cy="1726623"/>
          </a:xfrm>
          <a:prstGeom prst="rect">
            <a:avLst/>
          </a:prstGeom>
        </p:spPr>
        <p:txBody>
          <a:bodyPr vert="horz" lIns="91440" tIns="45720" rIns="91440" bIns="45720" rtlCol="0">
            <a:normAutofit/>
          </a:bodyPr>
          <a:lstStyle/>
          <a:p>
            <a:pPr rtl="0">
              <a:spcBef>
                <a:spcPts val="0"/>
              </a:spcBef>
              <a:spcAft>
                <a:spcPts val="1200"/>
              </a:spcAft>
            </a:pPr>
            <a:r>
              <a:rPr lang="en-US" sz="1800" b="0" i="0" u="none" strike="noStrike" dirty="0">
                <a:solidFill>
                  <a:srgbClr val="000000"/>
                </a:solidFill>
                <a:effectLst/>
                <a:latin typeface="Arial" panose="020B0604020202020204" pitchFamily="34" charset="0"/>
              </a:rPr>
              <a:t>Our approach is firmly rooted in thorough user research and valuable feedback, ensuring that we effectively address their specific needs. As a result, the prototype has been meticulously crafted to align with user expectations and alleviate pain points. In conclusion, our Information Architecture design is a key driver behind enhancing user satisfaction and boosting overall usability.</a:t>
            </a:r>
            <a:endParaRPr lang="en-US" sz="1800" b="0" i="0" u="none" strike="noStrike" dirty="0">
              <a:solidFill>
                <a:srgbClr val="000000"/>
              </a:solidFill>
              <a:effectLst/>
              <a:latin typeface="+mj-lt"/>
            </a:endParaRPr>
          </a:p>
          <a:p>
            <a:pPr rtl="0">
              <a:spcBef>
                <a:spcPts val="0"/>
              </a:spcBef>
              <a:spcAft>
                <a:spcPts val="1200"/>
              </a:spcAft>
            </a:pPr>
            <a:endParaRPr lang="en-US" dirty="0">
              <a:effectLst/>
            </a:endParaRPr>
          </a:p>
          <a:p>
            <a:pPr marL="384048" indent="-384048" defTabSz="914400">
              <a:lnSpc>
                <a:spcPct val="94000"/>
              </a:lnSpc>
              <a:spcAft>
                <a:spcPts val="200"/>
              </a:spcAft>
              <a:buFont typeface="Franklin Gothic Book" panose="020B0503020102020204" pitchFamily="34" charset="0"/>
              <a:buChar char="•"/>
            </a:pPr>
            <a:endParaRPr lang="en-US" dirty="0">
              <a:solidFill>
                <a:schemeClr val="tx2"/>
              </a:solidFill>
            </a:endParaRPr>
          </a:p>
        </p:txBody>
      </p:sp>
      <p:sp>
        <p:nvSpPr>
          <p:cNvPr id="12" name="Slide Number Placeholder 11">
            <a:extLst>
              <a:ext uri="{FF2B5EF4-FFF2-40B4-BE49-F238E27FC236}">
                <a16:creationId xmlns:a16="http://schemas.microsoft.com/office/drawing/2014/main" id="{21C47AF5-6FA2-7355-BDA3-C30BDE8059B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20</a:t>
            </a:fld>
            <a:endParaRPr lang="en-US"/>
          </a:p>
        </p:txBody>
      </p:sp>
      <p:pic>
        <p:nvPicPr>
          <p:cNvPr id="25" name="Picture 24">
            <a:extLst>
              <a:ext uri="{FF2B5EF4-FFF2-40B4-BE49-F238E27FC236}">
                <a16:creationId xmlns:a16="http://schemas.microsoft.com/office/drawing/2014/main" id="{0461DC49-1338-C24E-A3BB-5919AD12F596}"/>
              </a:ext>
            </a:extLst>
          </p:cNvPr>
          <p:cNvPicPr>
            <a:picLocks noChangeAspect="1"/>
          </p:cNvPicPr>
          <p:nvPr/>
        </p:nvPicPr>
        <p:blipFill rotWithShape="1">
          <a:blip r:embed="rId3"/>
          <a:srcRect l="36168" r="13503"/>
          <a:stretch/>
        </p:blipFill>
        <p:spPr>
          <a:xfrm>
            <a:off x="-1" y="386"/>
            <a:ext cx="2161310" cy="6857990"/>
          </a:xfrm>
          <a:prstGeom prst="rect">
            <a:avLst/>
          </a:prstGeom>
        </p:spPr>
      </p:pic>
      <p:pic>
        <p:nvPicPr>
          <p:cNvPr id="4" name="Picture 3" descr="A screenshot of a red card&#10;&#10;Description automatically generated">
            <a:extLst>
              <a:ext uri="{FF2B5EF4-FFF2-40B4-BE49-F238E27FC236}">
                <a16:creationId xmlns:a16="http://schemas.microsoft.com/office/drawing/2014/main" id="{434D678B-1109-7D47-1652-4E02EB240F57}"/>
              </a:ext>
            </a:extLst>
          </p:cNvPr>
          <p:cNvPicPr>
            <a:picLocks noChangeAspect="1"/>
          </p:cNvPicPr>
          <p:nvPr/>
        </p:nvPicPr>
        <p:blipFill>
          <a:blip r:embed="rId4"/>
          <a:stretch>
            <a:fillRect/>
          </a:stretch>
        </p:blipFill>
        <p:spPr>
          <a:xfrm>
            <a:off x="3351066" y="3198908"/>
            <a:ext cx="7552461" cy="3484571"/>
          </a:xfrm>
          <a:prstGeom prst="rect">
            <a:avLst/>
          </a:prstGeom>
        </p:spPr>
      </p:pic>
      <p:pic>
        <p:nvPicPr>
          <p:cNvPr id="8" name="Picture 7" descr="A qr code on a black background&#10;&#10;Description automatically generated">
            <a:extLst>
              <a:ext uri="{FF2B5EF4-FFF2-40B4-BE49-F238E27FC236}">
                <a16:creationId xmlns:a16="http://schemas.microsoft.com/office/drawing/2014/main" id="{AF3F4507-19F3-A426-3DAD-53D976AB4691}"/>
              </a:ext>
            </a:extLst>
          </p:cNvPr>
          <p:cNvPicPr>
            <a:picLocks noChangeAspect="1"/>
          </p:cNvPicPr>
          <p:nvPr/>
        </p:nvPicPr>
        <p:blipFill>
          <a:blip r:embed="rId5"/>
          <a:stretch>
            <a:fillRect/>
          </a:stretch>
        </p:blipFill>
        <p:spPr>
          <a:xfrm>
            <a:off x="101907" y="4157747"/>
            <a:ext cx="1839371" cy="2050898"/>
          </a:xfrm>
          <a:prstGeom prst="rect">
            <a:avLst/>
          </a:prstGeom>
        </p:spPr>
      </p:pic>
    </p:spTree>
    <p:extLst>
      <p:ext uri="{BB962C8B-B14F-4D97-AF65-F5344CB8AC3E}">
        <p14:creationId xmlns:p14="http://schemas.microsoft.com/office/powerpoint/2010/main" val="371994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5" name="Rectangle 74">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2548483" y="441613"/>
            <a:ext cx="9165422" cy="819151"/>
          </a:xfrm>
        </p:spPr>
        <p:txBody>
          <a:bodyPr vert="horz" lIns="91440" tIns="45720" rIns="91440" bIns="45720" rtlCol="0" anchor="t">
            <a:normAutofit fontScale="90000"/>
          </a:bodyPr>
          <a:lstStyle/>
          <a:p>
            <a:pPr algn="l"/>
            <a:r>
              <a:rPr lang="en-US" sz="3800" dirty="0"/>
              <a:t>User-Centric Approach: Meeting User Needs</a:t>
            </a:r>
            <a:br>
              <a:rPr lang="en-US" sz="3600" dirty="0"/>
            </a:br>
            <a:r>
              <a:rPr lang="en-US" sz="2200" b="1" dirty="0">
                <a:solidFill>
                  <a:srgbClr val="D30101"/>
                </a:solidFill>
              </a:rPr>
              <a:t>Turning Ideas into Reality</a:t>
            </a:r>
            <a:br>
              <a:rPr lang="en-US" sz="3400" dirty="0">
                <a:solidFill>
                  <a:srgbClr val="D30101"/>
                </a:solidFill>
              </a:rPr>
            </a:br>
            <a:endParaRPr lang="en-US" sz="3400" dirty="0">
              <a:solidFill>
                <a:srgbClr val="D30101"/>
              </a:solidFill>
            </a:endParaRPr>
          </a:p>
        </p:txBody>
      </p:sp>
      <p:sp>
        <p:nvSpPr>
          <p:cNvPr id="77" name="Rectangle 76">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Slide Number Placeholder 11">
            <a:extLst>
              <a:ext uri="{FF2B5EF4-FFF2-40B4-BE49-F238E27FC236}">
                <a16:creationId xmlns:a16="http://schemas.microsoft.com/office/drawing/2014/main" id="{21C47AF5-6FA2-7355-BDA3-C30BDE8059B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21</a:t>
            </a:fld>
            <a:endParaRPr lang="en-US"/>
          </a:p>
        </p:txBody>
      </p:sp>
      <p:pic>
        <p:nvPicPr>
          <p:cNvPr id="25" name="Picture 24">
            <a:extLst>
              <a:ext uri="{FF2B5EF4-FFF2-40B4-BE49-F238E27FC236}">
                <a16:creationId xmlns:a16="http://schemas.microsoft.com/office/drawing/2014/main" id="{0461DC49-1338-C24E-A3BB-5919AD12F596}"/>
              </a:ext>
            </a:extLst>
          </p:cNvPr>
          <p:cNvPicPr>
            <a:picLocks noChangeAspect="1"/>
          </p:cNvPicPr>
          <p:nvPr/>
        </p:nvPicPr>
        <p:blipFill rotWithShape="1">
          <a:blip r:embed="rId3"/>
          <a:srcRect l="36168" r="13503"/>
          <a:stretch/>
        </p:blipFill>
        <p:spPr>
          <a:xfrm>
            <a:off x="-1" y="386"/>
            <a:ext cx="2161310" cy="6857990"/>
          </a:xfrm>
          <a:prstGeom prst="rect">
            <a:avLst/>
          </a:prstGeom>
        </p:spPr>
      </p:pic>
      <p:pic>
        <p:nvPicPr>
          <p:cNvPr id="5" name="Picture 4" descr="A screenshot of a mobile application&#10;&#10;Description automatically generated">
            <a:extLst>
              <a:ext uri="{FF2B5EF4-FFF2-40B4-BE49-F238E27FC236}">
                <a16:creationId xmlns:a16="http://schemas.microsoft.com/office/drawing/2014/main" id="{A71EAE80-D468-5FC4-E48E-999242F915D7}"/>
              </a:ext>
            </a:extLst>
          </p:cNvPr>
          <p:cNvPicPr>
            <a:picLocks noChangeAspect="1"/>
          </p:cNvPicPr>
          <p:nvPr/>
        </p:nvPicPr>
        <p:blipFill>
          <a:blip r:embed="rId4"/>
          <a:stretch>
            <a:fillRect/>
          </a:stretch>
        </p:blipFill>
        <p:spPr>
          <a:xfrm>
            <a:off x="2639404" y="1890162"/>
            <a:ext cx="8930652" cy="4627803"/>
          </a:xfrm>
          <a:prstGeom prst="rect">
            <a:avLst/>
          </a:prstGeom>
        </p:spPr>
      </p:pic>
      <p:pic>
        <p:nvPicPr>
          <p:cNvPr id="10" name="Picture 9" descr="A qr code on a black background&#10;&#10;Description automatically generated">
            <a:extLst>
              <a:ext uri="{FF2B5EF4-FFF2-40B4-BE49-F238E27FC236}">
                <a16:creationId xmlns:a16="http://schemas.microsoft.com/office/drawing/2014/main" id="{1DEA469E-9707-E883-9A06-39592B1F28E7}"/>
              </a:ext>
            </a:extLst>
          </p:cNvPr>
          <p:cNvPicPr>
            <a:picLocks noChangeAspect="1"/>
          </p:cNvPicPr>
          <p:nvPr/>
        </p:nvPicPr>
        <p:blipFill>
          <a:blip r:embed="rId5"/>
          <a:stretch>
            <a:fillRect/>
          </a:stretch>
        </p:blipFill>
        <p:spPr>
          <a:xfrm>
            <a:off x="147095" y="4242279"/>
            <a:ext cx="1681705" cy="1875101"/>
          </a:xfrm>
          <a:prstGeom prst="rect">
            <a:avLst/>
          </a:prstGeom>
        </p:spPr>
      </p:pic>
    </p:spTree>
    <p:extLst>
      <p:ext uri="{BB962C8B-B14F-4D97-AF65-F5344CB8AC3E}">
        <p14:creationId xmlns:p14="http://schemas.microsoft.com/office/powerpoint/2010/main" val="342799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5" name="Rectangle 74">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2548483" y="441613"/>
            <a:ext cx="8520545" cy="819151"/>
          </a:xfrm>
        </p:spPr>
        <p:txBody>
          <a:bodyPr vert="horz" lIns="91440" tIns="45720" rIns="91440" bIns="45720" rtlCol="0" anchor="t">
            <a:normAutofit fontScale="90000"/>
          </a:bodyPr>
          <a:lstStyle/>
          <a:p>
            <a:pPr algn="l"/>
            <a:r>
              <a:rPr lang="en-US" sz="3400" dirty="0"/>
              <a:t>Recommendations</a:t>
            </a:r>
            <a:br>
              <a:rPr lang="en-US" sz="3400" dirty="0"/>
            </a:br>
            <a:endParaRPr lang="en-US" sz="3400" dirty="0"/>
          </a:p>
        </p:txBody>
      </p:sp>
      <p:sp>
        <p:nvSpPr>
          <p:cNvPr id="77" name="Rectangle 76">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64CD33C6-1C38-6703-3723-66EBB106AB67}"/>
              </a:ext>
            </a:extLst>
          </p:cNvPr>
          <p:cNvSpPr txBox="1"/>
          <p:nvPr/>
        </p:nvSpPr>
        <p:spPr>
          <a:xfrm>
            <a:off x="2467830" y="1594138"/>
            <a:ext cx="9417649" cy="4525873"/>
          </a:xfrm>
          <a:prstGeom prst="rect">
            <a:avLst/>
          </a:prstGeom>
        </p:spPr>
        <p:txBody>
          <a:bodyPr vert="horz" lIns="91440" tIns="45720" rIns="91440" bIns="45720" rtlCol="0">
            <a:normAutofit/>
          </a:bodyPr>
          <a:lstStyle/>
          <a:p>
            <a:pPr algn="l"/>
            <a:endParaRPr lang="fr-FR" sz="1800" b="1" dirty="0"/>
          </a:p>
          <a:p>
            <a:pPr marL="457200" indent="-457200" algn="l">
              <a:buFont typeface="Arial" panose="020B0604020202020204" pitchFamily="34" charset="0"/>
              <a:buChar char="•"/>
            </a:pPr>
            <a:r>
              <a:rPr lang="fr-FR" sz="1800" dirty="0"/>
              <a:t>Exploit </a:t>
            </a:r>
            <a:r>
              <a:rPr lang="fr-FR" sz="1800" dirty="0" err="1"/>
              <a:t>color</a:t>
            </a:r>
            <a:r>
              <a:rPr lang="fr-FR" sz="1800" dirty="0"/>
              <a:t> </a:t>
            </a:r>
            <a:r>
              <a:rPr lang="fr-FR" sz="1800" dirty="0" err="1"/>
              <a:t>psychology</a:t>
            </a:r>
            <a:endParaRPr lang="fr-FR" sz="1800" dirty="0"/>
          </a:p>
          <a:p>
            <a:pPr marL="457200" indent="-457200" algn="l">
              <a:buFont typeface="Arial" panose="020B0604020202020204" pitchFamily="34" charset="0"/>
              <a:buChar char="•"/>
            </a:pPr>
            <a:r>
              <a:rPr lang="fr-FR" sz="1800" dirty="0" err="1"/>
              <a:t>Adjust</a:t>
            </a:r>
            <a:r>
              <a:rPr lang="fr-FR" sz="1800" dirty="0"/>
              <a:t> font size</a:t>
            </a:r>
          </a:p>
          <a:p>
            <a:pPr marL="457200" indent="-457200" algn="l">
              <a:buFont typeface="Arial" panose="020B0604020202020204" pitchFamily="34" charset="0"/>
              <a:buChar char="•"/>
            </a:pPr>
            <a:r>
              <a:rPr lang="fr-FR" sz="1800" dirty="0" err="1"/>
              <a:t>Add</a:t>
            </a:r>
            <a:r>
              <a:rPr lang="fr-FR" sz="1800" dirty="0"/>
              <a:t> </a:t>
            </a:r>
            <a:r>
              <a:rPr lang="fr-FR" sz="1800" dirty="0" err="1"/>
              <a:t>visuals</a:t>
            </a:r>
            <a:endParaRPr lang="fr-FR" sz="1800" dirty="0"/>
          </a:p>
          <a:p>
            <a:pPr marL="457200" indent="-457200" algn="l">
              <a:buFont typeface="Arial" panose="020B0604020202020204" pitchFamily="34" charset="0"/>
              <a:buChar char="•"/>
            </a:pPr>
            <a:r>
              <a:rPr lang="fr-FR" sz="1800" dirty="0"/>
              <a:t>Voice recognition</a:t>
            </a:r>
          </a:p>
          <a:p>
            <a:pPr marL="457200" indent="-457200" algn="l">
              <a:buFont typeface="Arial" panose="020B0604020202020204" pitchFamily="34" charset="0"/>
              <a:buChar char="•"/>
            </a:pPr>
            <a:r>
              <a:rPr lang="fr-FR" sz="1800" dirty="0" err="1"/>
              <a:t>Add</a:t>
            </a:r>
            <a:r>
              <a:rPr lang="fr-FR" sz="1800" dirty="0"/>
              <a:t> an </a:t>
            </a:r>
            <a:r>
              <a:rPr lang="fr-FR" sz="1800" dirty="0" err="1"/>
              <a:t>advanced</a:t>
            </a:r>
            <a:r>
              <a:rPr lang="fr-FR" sz="1800" dirty="0"/>
              <a:t> </a:t>
            </a:r>
            <a:r>
              <a:rPr lang="fr-FR" sz="1800" dirty="0" err="1"/>
              <a:t>chatbot</a:t>
            </a:r>
            <a:endParaRPr lang="fr-FR" sz="1800" dirty="0"/>
          </a:p>
          <a:p>
            <a:pPr marL="457200" indent="-457200" algn="l">
              <a:buFont typeface="Arial" panose="020B0604020202020204" pitchFamily="34" charset="0"/>
              <a:buChar char="•"/>
            </a:pPr>
            <a:r>
              <a:rPr lang="fr-FR" sz="1800" dirty="0" err="1"/>
              <a:t>Establish</a:t>
            </a:r>
            <a:r>
              <a:rPr lang="fr-FR" sz="1800" dirty="0"/>
              <a:t> a points system for user </a:t>
            </a:r>
            <a:r>
              <a:rPr lang="fr-FR" sz="1800" dirty="0" err="1"/>
              <a:t>benefits</a:t>
            </a:r>
            <a:endParaRPr lang="fr-FR" sz="1800" dirty="0"/>
          </a:p>
          <a:p>
            <a:pPr marL="457200" indent="-457200" algn="l">
              <a:buFont typeface="Arial" panose="020B0604020202020204" pitchFamily="34" charset="0"/>
              <a:buChar char="•"/>
            </a:pPr>
            <a:r>
              <a:rPr lang="fr-FR" sz="1800" dirty="0" err="1"/>
              <a:t>Make</a:t>
            </a:r>
            <a:r>
              <a:rPr lang="fr-FR" sz="1800" dirty="0"/>
              <a:t> </a:t>
            </a:r>
            <a:r>
              <a:rPr lang="fr-FR" sz="1800" dirty="0" err="1"/>
              <a:t>offers</a:t>
            </a:r>
            <a:r>
              <a:rPr lang="fr-FR" sz="1800" dirty="0"/>
              <a:t> </a:t>
            </a:r>
            <a:r>
              <a:rPr lang="fr-FR" sz="1800" dirty="0" err="1"/>
              <a:t>catered</a:t>
            </a:r>
            <a:r>
              <a:rPr lang="fr-FR" sz="1800" dirty="0"/>
              <a:t> to </a:t>
            </a:r>
            <a:r>
              <a:rPr lang="fr-FR" sz="1800" dirty="0" err="1"/>
              <a:t>different</a:t>
            </a:r>
            <a:r>
              <a:rPr lang="fr-FR" sz="1800" dirty="0"/>
              <a:t> </a:t>
            </a:r>
            <a:r>
              <a:rPr lang="fr-FR" sz="1800" dirty="0" err="1"/>
              <a:t>communities</a:t>
            </a:r>
            <a:endParaRPr lang="fr-FR" sz="1800" dirty="0"/>
          </a:p>
          <a:p>
            <a:pPr marL="457200" indent="-457200" algn="l">
              <a:buFont typeface="Arial" panose="020B0604020202020204" pitchFamily="34" charset="0"/>
              <a:buChar char="•"/>
            </a:pPr>
            <a:r>
              <a:rPr lang="fr-FR" sz="1800" dirty="0"/>
              <a:t>Survey for user-</a:t>
            </a:r>
            <a:r>
              <a:rPr lang="fr-FR" sz="1800" dirty="0" err="1"/>
              <a:t>specific</a:t>
            </a:r>
            <a:r>
              <a:rPr lang="fr-FR" sz="1800" dirty="0"/>
              <a:t> </a:t>
            </a:r>
            <a:r>
              <a:rPr lang="fr-FR" sz="1800" dirty="0" err="1"/>
              <a:t>experience</a:t>
            </a:r>
            <a:endParaRPr lang="fr-FR" sz="1800" dirty="0"/>
          </a:p>
          <a:p>
            <a:pPr rtl="0">
              <a:spcBef>
                <a:spcPts val="0"/>
              </a:spcBef>
              <a:spcAft>
                <a:spcPts val="1200"/>
              </a:spcAft>
            </a:pPr>
            <a:endParaRPr lang="en-US" dirty="0">
              <a:effectLst/>
            </a:endParaRPr>
          </a:p>
          <a:p>
            <a:pPr defTabSz="914400">
              <a:lnSpc>
                <a:spcPct val="94000"/>
              </a:lnSpc>
              <a:spcAft>
                <a:spcPts val="200"/>
              </a:spcAft>
            </a:pPr>
            <a:endParaRPr lang="en-US" dirty="0">
              <a:solidFill>
                <a:schemeClr val="tx2"/>
              </a:solidFill>
            </a:endParaRPr>
          </a:p>
        </p:txBody>
      </p:sp>
      <p:sp>
        <p:nvSpPr>
          <p:cNvPr id="12" name="Slide Number Placeholder 11">
            <a:extLst>
              <a:ext uri="{FF2B5EF4-FFF2-40B4-BE49-F238E27FC236}">
                <a16:creationId xmlns:a16="http://schemas.microsoft.com/office/drawing/2014/main" id="{21C47AF5-6FA2-7355-BDA3-C30BDE8059B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22</a:t>
            </a:fld>
            <a:endParaRPr lang="en-US"/>
          </a:p>
        </p:txBody>
      </p:sp>
      <p:pic>
        <p:nvPicPr>
          <p:cNvPr id="25" name="Picture 24">
            <a:extLst>
              <a:ext uri="{FF2B5EF4-FFF2-40B4-BE49-F238E27FC236}">
                <a16:creationId xmlns:a16="http://schemas.microsoft.com/office/drawing/2014/main" id="{0461DC49-1338-C24E-A3BB-5919AD12F596}"/>
              </a:ext>
            </a:extLst>
          </p:cNvPr>
          <p:cNvPicPr>
            <a:picLocks noChangeAspect="1"/>
          </p:cNvPicPr>
          <p:nvPr/>
        </p:nvPicPr>
        <p:blipFill rotWithShape="1">
          <a:blip r:embed="rId3"/>
          <a:srcRect l="36168" r="13503"/>
          <a:stretch/>
        </p:blipFill>
        <p:spPr>
          <a:xfrm>
            <a:off x="-1" y="386"/>
            <a:ext cx="2161310" cy="6857990"/>
          </a:xfrm>
          <a:prstGeom prst="rect">
            <a:avLst/>
          </a:prstGeom>
        </p:spPr>
      </p:pic>
    </p:spTree>
    <p:extLst>
      <p:ext uri="{BB962C8B-B14F-4D97-AF65-F5344CB8AC3E}">
        <p14:creationId xmlns:p14="http://schemas.microsoft.com/office/powerpoint/2010/main" val="16969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C47D4F4-0CFE-4B87-8C7E-3681081D3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34" name="Rectangle 33">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wo women in purple uniforms&#10;&#10;Description automatically generated">
            <a:extLst>
              <a:ext uri="{FF2B5EF4-FFF2-40B4-BE49-F238E27FC236}">
                <a16:creationId xmlns:a16="http://schemas.microsoft.com/office/drawing/2014/main" id="{6BE62510-A175-9D47-9EDF-D9FB6C162CE7}"/>
              </a:ext>
            </a:extLst>
          </p:cNvPr>
          <p:cNvPicPr>
            <a:picLocks noChangeAspect="1"/>
          </p:cNvPicPr>
          <p:nvPr/>
        </p:nvPicPr>
        <p:blipFill rotWithShape="1">
          <a:blip r:embed="rId3">
            <a:alphaModFix amt="35000"/>
          </a:blip>
          <a:srcRect l="24038" r="16598" b="-1"/>
          <a:stretch/>
        </p:blipFill>
        <p:spPr>
          <a:xfrm>
            <a:off x="-1" y="10"/>
            <a:ext cx="6099048" cy="6857990"/>
          </a:xfrm>
          <a:prstGeom prst="rect">
            <a:avLst/>
          </a:prstGeom>
        </p:spPr>
      </p:pic>
      <p:pic>
        <p:nvPicPr>
          <p:cNvPr id="7" name="Picture 6" descr="A red background with lines&#10;&#10;Description automatically generated">
            <a:extLst>
              <a:ext uri="{FF2B5EF4-FFF2-40B4-BE49-F238E27FC236}">
                <a16:creationId xmlns:a16="http://schemas.microsoft.com/office/drawing/2014/main" id="{DAF8B292-7FFB-24B2-9546-AC346E9F1583}"/>
              </a:ext>
            </a:extLst>
          </p:cNvPr>
          <p:cNvPicPr>
            <a:picLocks noChangeAspect="1"/>
          </p:cNvPicPr>
          <p:nvPr/>
        </p:nvPicPr>
        <p:blipFill rotWithShape="1">
          <a:blip r:embed="rId4">
            <a:alphaModFix amt="35000"/>
          </a:blip>
          <a:srcRect l="28033" r="5367"/>
          <a:stretch/>
        </p:blipFill>
        <p:spPr>
          <a:xfrm>
            <a:off x="6102096" y="10"/>
            <a:ext cx="6089904" cy="6857990"/>
          </a:xfrm>
          <a:prstGeom prst="rect">
            <a:avLst/>
          </a:prstGeom>
        </p:spPr>
      </p:pic>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371600" y="685800"/>
            <a:ext cx="9601200" cy="1485900"/>
          </a:xfrm>
        </p:spPr>
        <p:txBody>
          <a:bodyPr vert="horz" lIns="91440" tIns="45720" rIns="91440" bIns="45720" rtlCol="0" anchor="t">
            <a:normAutofit/>
          </a:bodyPr>
          <a:lstStyle/>
          <a:p>
            <a:pPr algn="l"/>
            <a:r>
              <a:rPr lang="en-US" sz="4400" dirty="0"/>
              <a:t>Thank you</a:t>
            </a:r>
          </a:p>
        </p:txBody>
      </p:sp>
      <p:sp>
        <p:nvSpPr>
          <p:cNvPr id="3" name="Subtitle 2">
            <a:extLst>
              <a:ext uri="{FF2B5EF4-FFF2-40B4-BE49-F238E27FC236}">
                <a16:creationId xmlns:a16="http://schemas.microsoft.com/office/drawing/2014/main" id="{D698B4E1-5F4F-8E4F-97D2-0176CBCC4A51}"/>
              </a:ext>
            </a:extLst>
          </p:cNvPr>
          <p:cNvSpPr>
            <a:spLocks noGrp="1"/>
          </p:cNvSpPr>
          <p:nvPr>
            <p:ph type="subTitle" idx="1"/>
          </p:nvPr>
        </p:nvSpPr>
        <p:spPr>
          <a:xfrm>
            <a:off x="1371600" y="2286000"/>
            <a:ext cx="9601200" cy="3581400"/>
          </a:xfrm>
        </p:spPr>
        <p:txBody>
          <a:bodyPr vert="horz" lIns="91440" tIns="45720" rIns="91440" bIns="45720" rtlCol="0">
            <a:normAutofit/>
          </a:bodyPr>
          <a:lstStyle/>
          <a:p>
            <a:pPr marL="384048" indent="-384048" algn="l">
              <a:lnSpc>
                <a:spcPct val="94000"/>
              </a:lnSpc>
              <a:spcAft>
                <a:spcPts val="200"/>
              </a:spcAft>
            </a:pPr>
            <a:r>
              <a:rPr lang="en-US" dirty="0"/>
              <a:t>Team members:</a:t>
            </a:r>
          </a:p>
          <a:p>
            <a:pPr marL="384048" indent="-384048" algn="l">
              <a:lnSpc>
                <a:spcPct val="94000"/>
              </a:lnSpc>
              <a:spcAft>
                <a:spcPts val="200"/>
              </a:spcAft>
              <a:buFont typeface="Franklin Gothic Book" panose="020B0503020102020204" pitchFamily="34" charset="0"/>
              <a:buChar char="•"/>
            </a:pPr>
            <a:r>
              <a:rPr lang="en-US" dirty="0"/>
              <a:t>Lamiae Mansouri Idrissi</a:t>
            </a:r>
          </a:p>
          <a:p>
            <a:pPr marL="384048" indent="-384048" algn="l">
              <a:lnSpc>
                <a:spcPct val="94000"/>
              </a:lnSpc>
              <a:spcAft>
                <a:spcPts val="200"/>
              </a:spcAft>
              <a:buFont typeface="Franklin Gothic Book" panose="020B0503020102020204" pitchFamily="34" charset="0"/>
              <a:buChar char="•"/>
            </a:pPr>
            <a:r>
              <a:rPr lang="en-US" dirty="0"/>
              <a:t>Nizar </a:t>
            </a:r>
            <a:r>
              <a:rPr lang="en-US" dirty="0" err="1"/>
              <a:t>Gadari</a:t>
            </a:r>
            <a:r>
              <a:rPr lang="en-US" dirty="0"/>
              <a:t> </a:t>
            </a:r>
          </a:p>
          <a:p>
            <a:pPr marL="384048" indent="-384048" algn="l">
              <a:lnSpc>
                <a:spcPct val="94000"/>
              </a:lnSpc>
              <a:spcAft>
                <a:spcPts val="200"/>
              </a:spcAft>
              <a:buFont typeface="Franklin Gothic Book" panose="020B0503020102020204" pitchFamily="34" charset="0"/>
              <a:buChar char="•"/>
            </a:pPr>
            <a:r>
              <a:rPr lang="en-US" dirty="0"/>
              <a:t>Salma El </a:t>
            </a:r>
            <a:r>
              <a:rPr lang="en-US" dirty="0" err="1"/>
              <a:t>Fillali</a:t>
            </a:r>
            <a:endParaRPr lang="en-US" dirty="0"/>
          </a:p>
        </p:txBody>
      </p:sp>
      <p:sp>
        <p:nvSpPr>
          <p:cNvPr id="4" name="Slide Number Placeholder 3">
            <a:extLst>
              <a:ext uri="{FF2B5EF4-FFF2-40B4-BE49-F238E27FC236}">
                <a16:creationId xmlns:a16="http://schemas.microsoft.com/office/drawing/2014/main" id="{35EFEDD4-15D0-7EB4-E77E-D723EF38D223}"/>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69E57DC2-970A-4B3E-BB1C-7A09969E49DF}" type="slidenum">
              <a:rPr lang="en-US"/>
              <a:pPr>
                <a:spcAft>
                  <a:spcPts val="600"/>
                </a:spcAft>
              </a:pPr>
              <a:t>23</a:t>
            </a:fld>
            <a:endParaRPr lang="en-US"/>
          </a:p>
        </p:txBody>
      </p:sp>
    </p:spTree>
    <p:extLst>
      <p:ext uri="{BB962C8B-B14F-4D97-AF65-F5344CB8AC3E}">
        <p14:creationId xmlns:p14="http://schemas.microsoft.com/office/powerpoint/2010/main" val="179912091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5" name="Rectangle 74">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2548483" y="441613"/>
            <a:ext cx="8520545" cy="1485900"/>
          </a:xfrm>
        </p:spPr>
        <p:txBody>
          <a:bodyPr vert="horz" lIns="91440" tIns="45720" rIns="91440" bIns="45720" rtlCol="0" anchor="t">
            <a:normAutofit/>
          </a:bodyPr>
          <a:lstStyle/>
          <a:p>
            <a:pPr algn="l"/>
            <a:r>
              <a:rPr lang="en-US" sz="3400" dirty="0"/>
              <a:t>Introduction</a:t>
            </a:r>
            <a:br>
              <a:rPr lang="en-US" sz="3400" dirty="0"/>
            </a:br>
            <a:endParaRPr lang="en-US" sz="3400" dirty="0"/>
          </a:p>
        </p:txBody>
      </p:sp>
      <p:sp>
        <p:nvSpPr>
          <p:cNvPr id="77" name="Rectangle 76">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64CD33C6-1C38-6703-3723-66EBB106AB67}"/>
              </a:ext>
            </a:extLst>
          </p:cNvPr>
          <p:cNvSpPr txBox="1"/>
          <p:nvPr/>
        </p:nvSpPr>
        <p:spPr>
          <a:xfrm>
            <a:off x="2548483" y="1927512"/>
            <a:ext cx="9417649" cy="4525873"/>
          </a:xfrm>
          <a:prstGeom prst="rect">
            <a:avLst/>
          </a:prstGeom>
        </p:spPr>
        <p:txBody>
          <a:bodyPr vert="horz" lIns="91440" tIns="45720" rIns="91440" bIns="45720" rtlCol="0">
            <a:normAutofit/>
          </a:bodyPr>
          <a:lstStyle/>
          <a:p>
            <a:pPr marL="285750" indent="-285750">
              <a:buFont typeface="Arial" panose="020B0604020202020204" pitchFamily="34" charset="0"/>
              <a:buChar char="•"/>
            </a:pPr>
            <a:r>
              <a:rPr lang="en-US" dirty="0"/>
              <a:t>Welcome to our project dedicated to transforming the user experience and user interface of our airline app. In today's fast-paced world, travel apps play a crucial role in the way people explore, book, and enjoy their journeys. In this project, we're focused on making the airline app an intuitive, visually appealing, and efficient tool for travelers.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Our mission is to streamline the user's journey from flight search to boarding and beyond. We'll be diving into the key principles of user-centered design to create an app that's not just functional, but truly delightful to use. Join us as we take off on a journey to enhance the airline app's UX and UI, making it a must-have tool for all travel enthusiasts.</a:t>
            </a:r>
          </a:p>
          <a:p>
            <a:pPr rtl="0" fontAlgn="base">
              <a:spcBef>
                <a:spcPts val="0"/>
              </a:spcBef>
              <a:spcAft>
                <a:spcPts val="1200"/>
              </a:spcAft>
              <a:buFont typeface="Arial" panose="020B0604020202020204" pitchFamily="34" charset="0"/>
              <a:buChar char="•"/>
            </a:pPr>
            <a:endParaRPr lang="en-US" sz="1800" b="0" i="0" u="none" strike="noStrike" dirty="0">
              <a:solidFill>
                <a:srgbClr val="000000"/>
              </a:solidFill>
              <a:effectLst/>
              <a:latin typeface="+mj-lt"/>
            </a:endParaRPr>
          </a:p>
          <a:p>
            <a:pPr rtl="0">
              <a:spcBef>
                <a:spcPts val="0"/>
              </a:spcBef>
              <a:spcAft>
                <a:spcPts val="1200"/>
              </a:spcAft>
            </a:pPr>
            <a:endParaRPr lang="en-US" dirty="0">
              <a:effectLst/>
            </a:endParaRPr>
          </a:p>
          <a:p>
            <a:pPr marL="384048" indent="-384048" defTabSz="914400">
              <a:lnSpc>
                <a:spcPct val="94000"/>
              </a:lnSpc>
              <a:spcAft>
                <a:spcPts val="200"/>
              </a:spcAft>
              <a:buFont typeface="Franklin Gothic Book" panose="020B0503020102020204" pitchFamily="34" charset="0"/>
              <a:buChar char="•"/>
            </a:pPr>
            <a:endParaRPr lang="en-US" dirty="0">
              <a:solidFill>
                <a:schemeClr val="tx2"/>
              </a:solidFill>
            </a:endParaRPr>
          </a:p>
        </p:txBody>
      </p:sp>
      <p:sp>
        <p:nvSpPr>
          <p:cNvPr id="12" name="Slide Number Placeholder 11">
            <a:extLst>
              <a:ext uri="{FF2B5EF4-FFF2-40B4-BE49-F238E27FC236}">
                <a16:creationId xmlns:a16="http://schemas.microsoft.com/office/drawing/2014/main" id="{21C47AF5-6FA2-7355-BDA3-C30BDE8059B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3</a:t>
            </a:fld>
            <a:endParaRPr lang="en-US"/>
          </a:p>
        </p:txBody>
      </p:sp>
      <p:pic>
        <p:nvPicPr>
          <p:cNvPr id="25" name="Picture 24">
            <a:extLst>
              <a:ext uri="{FF2B5EF4-FFF2-40B4-BE49-F238E27FC236}">
                <a16:creationId xmlns:a16="http://schemas.microsoft.com/office/drawing/2014/main" id="{0461DC49-1338-C24E-A3BB-5919AD12F596}"/>
              </a:ext>
            </a:extLst>
          </p:cNvPr>
          <p:cNvPicPr>
            <a:picLocks noChangeAspect="1"/>
          </p:cNvPicPr>
          <p:nvPr/>
        </p:nvPicPr>
        <p:blipFill rotWithShape="1">
          <a:blip r:embed="rId3"/>
          <a:srcRect l="36168" r="13503"/>
          <a:stretch/>
        </p:blipFill>
        <p:spPr>
          <a:xfrm>
            <a:off x="-1" y="386"/>
            <a:ext cx="2161310" cy="6857990"/>
          </a:xfrm>
          <a:prstGeom prst="rect">
            <a:avLst/>
          </a:prstGeom>
        </p:spPr>
      </p:pic>
    </p:spTree>
    <p:extLst>
      <p:ext uri="{BB962C8B-B14F-4D97-AF65-F5344CB8AC3E}">
        <p14:creationId xmlns:p14="http://schemas.microsoft.com/office/powerpoint/2010/main" val="186434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5" name="Rectangle 74">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2548483" y="441613"/>
            <a:ext cx="8520545" cy="1485900"/>
          </a:xfrm>
        </p:spPr>
        <p:txBody>
          <a:bodyPr vert="horz" lIns="91440" tIns="45720" rIns="91440" bIns="45720" rtlCol="0" anchor="t">
            <a:normAutofit/>
          </a:bodyPr>
          <a:lstStyle/>
          <a:p>
            <a:pPr algn="l"/>
            <a:r>
              <a:rPr lang="en-US" sz="3400" dirty="0"/>
              <a:t>User research</a:t>
            </a:r>
            <a:br>
              <a:rPr lang="en-US" sz="3400" dirty="0"/>
            </a:br>
            <a:endParaRPr lang="en-US" sz="3400" dirty="0"/>
          </a:p>
        </p:txBody>
      </p:sp>
      <p:sp>
        <p:nvSpPr>
          <p:cNvPr id="77" name="Rectangle 76">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64CD33C6-1C38-6703-3723-66EBB106AB67}"/>
              </a:ext>
            </a:extLst>
          </p:cNvPr>
          <p:cNvSpPr txBox="1"/>
          <p:nvPr/>
        </p:nvSpPr>
        <p:spPr>
          <a:xfrm>
            <a:off x="2467830" y="1236098"/>
            <a:ext cx="9417649" cy="4525873"/>
          </a:xfrm>
          <a:prstGeom prst="rect">
            <a:avLst/>
          </a:prstGeom>
        </p:spPr>
        <p:txBody>
          <a:bodyPr vert="horz" lIns="91440" tIns="45720" rIns="91440" bIns="45720" rtlCol="0">
            <a:normAutofit/>
          </a:bodyPr>
          <a:lstStyle/>
          <a:p>
            <a:pPr marL="0" indent="0">
              <a:buNone/>
            </a:pPr>
            <a:endParaRPr lang="fr-FR" b="1" dirty="0">
              <a:solidFill>
                <a:schemeClr val="bg1"/>
              </a:solidFill>
            </a:endParaRPr>
          </a:p>
          <a:p>
            <a:r>
              <a:rPr lang="en-US" sz="1800" b="1" dirty="0"/>
              <a:t>Survey: </a:t>
            </a:r>
            <a:r>
              <a:rPr lang="en-US" sz="1800" dirty="0"/>
              <a:t>We conducted a survey involving 12 individuals who regularly use the Royal Air Maroc app. The survey included questions related to age, gender, primary language, travel habits, booking preferences, and challenges encountered while using the app. Participants were also encouraged to provide personal feedback on their experience with the app. </a:t>
            </a:r>
          </a:p>
          <a:p>
            <a:endParaRPr lang="en-US" sz="1800" b="1" dirty="0"/>
          </a:p>
          <a:p>
            <a:r>
              <a:rPr lang="en-US" sz="1800" b="1" dirty="0"/>
              <a:t>Client Reviews: </a:t>
            </a:r>
            <a:r>
              <a:rPr lang="en-US" sz="1800" dirty="0"/>
              <a:t>In addition to the survey, we analyzed client reviews of the Royal Air Maroc app from google play. These reviews provided valuable insights into common issues and pain points experienced by users.</a:t>
            </a:r>
          </a:p>
          <a:p>
            <a:endParaRPr lang="en-US" sz="1800" dirty="0"/>
          </a:p>
          <a:p>
            <a:pPr rtl="0" fontAlgn="base">
              <a:spcBef>
                <a:spcPts val="0"/>
              </a:spcBef>
              <a:spcAft>
                <a:spcPts val="1200"/>
              </a:spcAft>
              <a:buFont typeface="Arial" panose="020B0604020202020204" pitchFamily="34" charset="0"/>
              <a:buChar char="•"/>
            </a:pPr>
            <a:endParaRPr lang="en-US" sz="1800" b="0" i="0" u="none" strike="noStrike" dirty="0">
              <a:solidFill>
                <a:srgbClr val="000000"/>
              </a:solidFill>
              <a:effectLst/>
              <a:latin typeface="+mj-lt"/>
            </a:endParaRPr>
          </a:p>
          <a:p>
            <a:pPr rtl="0">
              <a:spcBef>
                <a:spcPts val="0"/>
              </a:spcBef>
              <a:spcAft>
                <a:spcPts val="1200"/>
              </a:spcAft>
            </a:pPr>
            <a:endParaRPr lang="en-US" dirty="0">
              <a:effectLst/>
            </a:endParaRPr>
          </a:p>
          <a:p>
            <a:pPr marL="384048" indent="-384048" defTabSz="914400">
              <a:lnSpc>
                <a:spcPct val="94000"/>
              </a:lnSpc>
              <a:spcAft>
                <a:spcPts val="200"/>
              </a:spcAft>
              <a:buFont typeface="Franklin Gothic Book" panose="020B0503020102020204" pitchFamily="34" charset="0"/>
              <a:buChar char="•"/>
            </a:pPr>
            <a:endParaRPr lang="en-US" dirty="0">
              <a:solidFill>
                <a:schemeClr val="tx2"/>
              </a:solidFill>
            </a:endParaRPr>
          </a:p>
        </p:txBody>
      </p:sp>
      <p:sp>
        <p:nvSpPr>
          <p:cNvPr id="12" name="Slide Number Placeholder 11">
            <a:extLst>
              <a:ext uri="{FF2B5EF4-FFF2-40B4-BE49-F238E27FC236}">
                <a16:creationId xmlns:a16="http://schemas.microsoft.com/office/drawing/2014/main" id="{21C47AF5-6FA2-7355-BDA3-C30BDE8059B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4</a:t>
            </a:fld>
            <a:endParaRPr lang="en-US"/>
          </a:p>
        </p:txBody>
      </p:sp>
      <p:pic>
        <p:nvPicPr>
          <p:cNvPr id="25" name="Picture 24">
            <a:extLst>
              <a:ext uri="{FF2B5EF4-FFF2-40B4-BE49-F238E27FC236}">
                <a16:creationId xmlns:a16="http://schemas.microsoft.com/office/drawing/2014/main" id="{0461DC49-1338-C24E-A3BB-5919AD12F596}"/>
              </a:ext>
            </a:extLst>
          </p:cNvPr>
          <p:cNvPicPr>
            <a:picLocks noChangeAspect="1"/>
          </p:cNvPicPr>
          <p:nvPr/>
        </p:nvPicPr>
        <p:blipFill rotWithShape="1">
          <a:blip r:embed="rId3"/>
          <a:srcRect l="36168" r="13503"/>
          <a:stretch/>
        </p:blipFill>
        <p:spPr>
          <a:xfrm>
            <a:off x="-1" y="386"/>
            <a:ext cx="2161310" cy="6857990"/>
          </a:xfrm>
          <a:prstGeom prst="rect">
            <a:avLst/>
          </a:prstGeom>
        </p:spPr>
      </p:pic>
      <p:pic>
        <p:nvPicPr>
          <p:cNvPr id="4" name="Picture 3" descr="A screenshot of a web page&#10;&#10;Description automatically generated">
            <a:extLst>
              <a:ext uri="{FF2B5EF4-FFF2-40B4-BE49-F238E27FC236}">
                <a16:creationId xmlns:a16="http://schemas.microsoft.com/office/drawing/2014/main" id="{5AB080E1-AEBF-FA46-FE95-2D01ED7216F0}"/>
              </a:ext>
            </a:extLst>
          </p:cNvPr>
          <p:cNvPicPr>
            <a:picLocks noChangeAspect="1"/>
          </p:cNvPicPr>
          <p:nvPr/>
        </p:nvPicPr>
        <p:blipFill>
          <a:blip r:embed="rId4"/>
          <a:stretch>
            <a:fillRect/>
          </a:stretch>
        </p:blipFill>
        <p:spPr>
          <a:xfrm>
            <a:off x="6581173" y="3891914"/>
            <a:ext cx="5132732" cy="2763779"/>
          </a:xfrm>
          <a:prstGeom prst="rect">
            <a:avLst/>
          </a:prstGeom>
        </p:spPr>
      </p:pic>
    </p:spTree>
    <p:extLst>
      <p:ext uri="{BB962C8B-B14F-4D97-AF65-F5344CB8AC3E}">
        <p14:creationId xmlns:p14="http://schemas.microsoft.com/office/powerpoint/2010/main" val="154657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5" name="Rectangle 74">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2257372" y="35169"/>
            <a:ext cx="8520545" cy="1485900"/>
          </a:xfrm>
        </p:spPr>
        <p:txBody>
          <a:bodyPr vert="horz" lIns="91440" tIns="45720" rIns="91440" bIns="45720" rtlCol="0" anchor="t">
            <a:normAutofit/>
          </a:bodyPr>
          <a:lstStyle/>
          <a:p>
            <a:pPr algn="l"/>
            <a:r>
              <a:rPr lang="en-US" sz="3400" dirty="0"/>
              <a:t>Persona: Business profile</a:t>
            </a:r>
            <a:br>
              <a:rPr lang="en-US" sz="3400" dirty="0"/>
            </a:br>
            <a:endParaRPr lang="en-US" sz="3400" dirty="0"/>
          </a:p>
        </p:txBody>
      </p:sp>
      <p:sp>
        <p:nvSpPr>
          <p:cNvPr id="77" name="Rectangle 76">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64CD33C6-1C38-6703-3723-66EBB106AB67}"/>
              </a:ext>
            </a:extLst>
          </p:cNvPr>
          <p:cNvSpPr txBox="1"/>
          <p:nvPr/>
        </p:nvSpPr>
        <p:spPr>
          <a:xfrm>
            <a:off x="2467831" y="1814945"/>
            <a:ext cx="6883988" cy="3947026"/>
          </a:xfrm>
          <a:prstGeom prst="rect">
            <a:avLst/>
          </a:prstGeom>
        </p:spPr>
        <p:txBody>
          <a:bodyPr vert="horz" lIns="91440" tIns="45720" rIns="91440" bIns="45720" rtlCol="0">
            <a:normAutofit/>
          </a:bodyPr>
          <a:lstStyle/>
          <a:p>
            <a:pPr marL="0" indent="0">
              <a:buNone/>
            </a:pPr>
            <a:endParaRPr lang="fr-FR" b="1" dirty="0">
              <a:solidFill>
                <a:schemeClr val="bg1"/>
              </a:solidFill>
            </a:endParaRPr>
          </a:p>
          <a:p>
            <a:endParaRPr lang="en-US" sz="1800" dirty="0"/>
          </a:p>
          <a:p>
            <a:pPr rtl="0" fontAlgn="base">
              <a:spcBef>
                <a:spcPts val="0"/>
              </a:spcBef>
              <a:spcAft>
                <a:spcPts val="1200"/>
              </a:spcAft>
              <a:buFont typeface="Arial" panose="020B0604020202020204" pitchFamily="34" charset="0"/>
              <a:buChar char="•"/>
            </a:pPr>
            <a:endParaRPr lang="en-US" sz="1800" b="0" i="0" u="none" strike="noStrike" dirty="0">
              <a:solidFill>
                <a:srgbClr val="000000"/>
              </a:solidFill>
              <a:effectLst/>
              <a:latin typeface="+mj-lt"/>
            </a:endParaRPr>
          </a:p>
          <a:p>
            <a:pPr rtl="0">
              <a:spcBef>
                <a:spcPts val="0"/>
              </a:spcBef>
              <a:spcAft>
                <a:spcPts val="1200"/>
              </a:spcAft>
            </a:pPr>
            <a:endParaRPr lang="en-US" dirty="0">
              <a:effectLst/>
            </a:endParaRPr>
          </a:p>
          <a:p>
            <a:pPr marL="384048" indent="-384048" defTabSz="914400">
              <a:lnSpc>
                <a:spcPct val="94000"/>
              </a:lnSpc>
              <a:spcAft>
                <a:spcPts val="200"/>
              </a:spcAft>
              <a:buFont typeface="Franklin Gothic Book" panose="020B0503020102020204" pitchFamily="34" charset="0"/>
              <a:buChar char="•"/>
            </a:pPr>
            <a:endParaRPr lang="en-US" dirty="0">
              <a:solidFill>
                <a:schemeClr val="tx2"/>
              </a:solidFill>
            </a:endParaRPr>
          </a:p>
        </p:txBody>
      </p:sp>
      <p:sp>
        <p:nvSpPr>
          <p:cNvPr id="12" name="Slide Number Placeholder 11">
            <a:extLst>
              <a:ext uri="{FF2B5EF4-FFF2-40B4-BE49-F238E27FC236}">
                <a16:creationId xmlns:a16="http://schemas.microsoft.com/office/drawing/2014/main" id="{21C47AF5-6FA2-7355-BDA3-C30BDE8059B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5</a:t>
            </a:fld>
            <a:endParaRPr lang="en-US"/>
          </a:p>
        </p:txBody>
      </p:sp>
      <p:pic>
        <p:nvPicPr>
          <p:cNvPr id="25" name="Picture 24">
            <a:extLst>
              <a:ext uri="{FF2B5EF4-FFF2-40B4-BE49-F238E27FC236}">
                <a16:creationId xmlns:a16="http://schemas.microsoft.com/office/drawing/2014/main" id="{0461DC49-1338-C24E-A3BB-5919AD12F596}"/>
              </a:ext>
            </a:extLst>
          </p:cNvPr>
          <p:cNvPicPr>
            <a:picLocks noChangeAspect="1"/>
          </p:cNvPicPr>
          <p:nvPr/>
        </p:nvPicPr>
        <p:blipFill rotWithShape="1">
          <a:blip r:embed="rId3"/>
          <a:srcRect l="36168" r="13503"/>
          <a:stretch/>
        </p:blipFill>
        <p:spPr>
          <a:xfrm>
            <a:off x="-1" y="386"/>
            <a:ext cx="2161310" cy="6857990"/>
          </a:xfrm>
          <a:prstGeom prst="rect">
            <a:avLst/>
          </a:prstGeom>
        </p:spPr>
      </p:pic>
      <p:pic>
        <p:nvPicPr>
          <p:cNvPr id="6" name="Picture 5" descr="A person holding a phone&#10;&#10;Description automatically generated">
            <a:extLst>
              <a:ext uri="{FF2B5EF4-FFF2-40B4-BE49-F238E27FC236}">
                <a16:creationId xmlns:a16="http://schemas.microsoft.com/office/drawing/2014/main" id="{6526B889-34D3-8112-1FEB-C066D5D0F0DD}"/>
              </a:ext>
            </a:extLst>
          </p:cNvPr>
          <p:cNvPicPr>
            <a:picLocks noChangeAspect="1"/>
          </p:cNvPicPr>
          <p:nvPr/>
        </p:nvPicPr>
        <p:blipFill>
          <a:blip r:embed="rId4"/>
          <a:stretch>
            <a:fillRect/>
          </a:stretch>
        </p:blipFill>
        <p:spPr>
          <a:xfrm>
            <a:off x="2761464" y="1174307"/>
            <a:ext cx="1418369" cy="13802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Rectangle: Rounded Corners 6">
            <a:extLst>
              <a:ext uri="{FF2B5EF4-FFF2-40B4-BE49-F238E27FC236}">
                <a16:creationId xmlns:a16="http://schemas.microsoft.com/office/drawing/2014/main" id="{AE484559-EFD9-3770-3167-164450DED0BD}"/>
              </a:ext>
            </a:extLst>
          </p:cNvPr>
          <p:cNvSpPr/>
          <p:nvPr/>
        </p:nvSpPr>
        <p:spPr>
          <a:xfrm>
            <a:off x="2354292" y="3417708"/>
            <a:ext cx="1825541" cy="1251658"/>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1400" b="1" dirty="0">
                <a:solidFill>
                  <a:schemeClr val="tx1"/>
                </a:solidFill>
              </a:rPr>
              <a:t>- Location: </a:t>
            </a:r>
            <a:r>
              <a:rPr lang="en-US" sz="1400" dirty="0">
                <a:solidFill>
                  <a:schemeClr val="tx1"/>
                </a:solidFill>
              </a:rPr>
              <a:t>Office Casablanca</a:t>
            </a:r>
          </a:p>
          <a:p>
            <a:pPr marL="0" indent="0" algn="ctr">
              <a:buNone/>
            </a:pPr>
            <a:r>
              <a:rPr lang="en-US" sz="1400" b="1" dirty="0">
                <a:solidFill>
                  <a:schemeClr val="tx1"/>
                </a:solidFill>
              </a:rPr>
              <a:t>- Device: </a:t>
            </a:r>
            <a:r>
              <a:rPr lang="en-US" sz="1400" dirty="0">
                <a:solidFill>
                  <a:schemeClr val="tx1"/>
                </a:solidFill>
              </a:rPr>
              <a:t>laptop, smartphone</a:t>
            </a:r>
          </a:p>
          <a:p>
            <a:pPr algn="ctr"/>
            <a:endParaRPr lang="en-US" dirty="0"/>
          </a:p>
        </p:txBody>
      </p:sp>
      <p:sp>
        <p:nvSpPr>
          <p:cNvPr id="8" name="TextBox 7">
            <a:extLst>
              <a:ext uri="{FF2B5EF4-FFF2-40B4-BE49-F238E27FC236}">
                <a16:creationId xmlns:a16="http://schemas.microsoft.com/office/drawing/2014/main" id="{22B78D30-6DCB-70E3-04DB-7BCC9B771032}"/>
              </a:ext>
            </a:extLst>
          </p:cNvPr>
          <p:cNvSpPr txBox="1"/>
          <p:nvPr/>
        </p:nvSpPr>
        <p:spPr>
          <a:xfrm>
            <a:off x="2405171" y="3022311"/>
            <a:ext cx="2576946" cy="677108"/>
          </a:xfrm>
          <a:prstGeom prst="rect">
            <a:avLst/>
          </a:prstGeom>
          <a:noFill/>
        </p:spPr>
        <p:txBody>
          <a:bodyPr wrap="square" rtlCol="0">
            <a:spAutoFit/>
          </a:bodyPr>
          <a:lstStyle/>
          <a:p>
            <a:r>
              <a:rPr lang="en-US" sz="2000" b="1" dirty="0">
                <a:solidFill>
                  <a:schemeClr val="accent5">
                    <a:lumMod val="75000"/>
                  </a:schemeClr>
                </a:solidFill>
              </a:rPr>
              <a:t>User environment</a:t>
            </a:r>
          </a:p>
          <a:p>
            <a:endParaRPr lang="en-US" dirty="0"/>
          </a:p>
        </p:txBody>
      </p:sp>
      <p:sp>
        <p:nvSpPr>
          <p:cNvPr id="10" name="TextBox 9">
            <a:extLst>
              <a:ext uri="{FF2B5EF4-FFF2-40B4-BE49-F238E27FC236}">
                <a16:creationId xmlns:a16="http://schemas.microsoft.com/office/drawing/2014/main" id="{20945049-FB24-ECD4-3F98-9B4F00BF0768}"/>
              </a:ext>
            </a:extLst>
          </p:cNvPr>
          <p:cNvSpPr txBox="1"/>
          <p:nvPr/>
        </p:nvSpPr>
        <p:spPr>
          <a:xfrm>
            <a:off x="2405171" y="4544508"/>
            <a:ext cx="2576946" cy="677108"/>
          </a:xfrm>
          <a:prstGeom prst="rect">
            <a:avLst/>
          </a:prstGeom>
          <a:noFill/>
        </p:spPr>
        <p:txBody>
          <a:bodyPr wrap="square" rtlCol="0">
            <a:spAutoFit/>
          </a:bodyPr>
          <a:lstStyle/>
          <a:p>
            <a:r>
              <a:rPr lang="en-US" sz="2000" b="1" dirty="0">
                <a:solidFill>
                  <a:schemeClr val="accent5">
                    <a:lumMod val="75000"/>
                  </a:schemeClr>
                </a:solidFill>
              </a:rPr>
              <a:t>Challenges</a:t>
            </a:r>
          </a:p>
          <a:p>
            <a:endParaRPr lang="en-US" dirty="0"/>
          </a:p>
        </p:txBody>
      </p:sp>
      <p:sp>
        <p:nvSpPr>
          <p:cNvPr id="11" name="Rectangle: Rounded Corners 10">
            <a:extLst>
              <a:ext uri="{FF2B5EF4-FFF2-40B4-BE49-F238E27FC236}">
                <a16:creationId xmlns:a16="http://schemas.microsoft.com/office/drawing/2014/main" id="{3EFDE45F-36F7-81D4-07FC-29999343ED0C}"/>
              </a:ext>
            </a:extLst>
          </p:cNvPr>
          <p:cNvSpPr/>
          <p:nvPr/>
        </p:nvSpPr>
        <p:spPr>
          <a:xfrm>
            <a:off x="2350331" y="4914309"/>
            <a:ext cx="6428396" cy="215744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en-US" sz="1400" b="1" dirty="0">
                <a:solidFill>
                  <a:schemeClr val="tx1"/>
                </a:solidFill>
              </a:rPr>
              <a:t>Balancing work </a:t>
            </a:r>
            <a:r>
              <a:rPr lang="en-US" sz="1400" dirty="0">
                <a:solidFill>
                  <a:schemeClr val="tx1"/>
                </a:solidFill>
              </a:rPr>
              <a:t>and travel arrangements, such as flights, accommodations, and transportation.</a:t>
            </a:r>
          </a:p>
          <a:p>
            <a:pPr>
              <a:buFont typeface="Arial" panose="020B0604020202020204" pitchFamily="34" charset="0"/>
              <a:buChar char="•"/>
            </a:pPr>
            <a:r>
              <a:rPr lang="en-US" sz="1400" b="1" dirty="0">
                <a:solidFill>
                  <a:schemeClr val="tx1"/>
                </a:solidFill>
              </a:rPr>
              <a:t>Managing expenses </a:t>
            </a:r>
            <a:r>
              <a:rPr lang="en-US" sz="1400" dirty="0">
                <a:solidFill>
                  <a:schemeClr val="tx1"/>
                </a:solidFill>
              </a:rPr>
              <a:t>within company travel policy while ensuring comfort.</a:t>
            </a:r>
          </a:p>
          <a:p>
            <a:pPr>
              <a:buFont typeface="Arial" panose="020B0604020202020204" pitchFamily="34" charset="0"/>
              <a:buChar char="•"/>
            </a:pPr>
            <a:r>
              <a:rPr lang="en-US" sz="1400" b="1" dirty="0">
                <a:solidFill>
                  <a:schemeClr val="tx1"/>
                </a:solidFill>
              </a:rPr>
              <a:t>Tracking loyalty programs</a:t>
            </a:r>
            <a:r>
              <a:rPr lang="en-US" sz="1400" dirty="0">
                <a:solidFill>
                  <a:schemeClr val="tx1"/>
                </a:solidFill>
              </a:rPr>
              <a:t>, miles, and rewards across airlines.</a:t>
            </a:r>
          </a:p>
          <a:p>
            <a:pPr>
              <a:buFont typeface="Arial" panose="020B0604020202020204" pitchFamily="34" charset="0"/>
              <a:buChar char="•"/>
            </a:pPr>
            <a:r>
              <a:rPr lang="en-US" sz="1400" b="1" dirty="0">
                <a:solidFill>
                  <a:schemeClr val="tx1"/>
                </a:solidFill>
              </a:rPr>
              <a:t>Handling last-minute changes</a:t>
            </a:r>
            <a:r>
              <a:rPr lang="en-US" sz="1400" dirty="0">
                <a:solidFill>
                  <a:schemeClr val="tx1"/>
                </a:solidFill>
              </a:rPr>
              <a:t>, delays, and cancellations.</a:t>
            </a:r>
          </a:p>
          <a:p>
            <a:pPr>
              <a:buFont typeface="Arial" panose="020B0604020202020204" pitchFamily="34" charset="0"/>
              <a:buChar char="•"/>
            </a:pPr>
            <a:r>
              <a:rPr lang="en-US" sz="1400" b="1" dirty="0">
                <a:solidFill>
                  <a:schemeClr val="tx1"/>
                </a:solidFill>
              </a:rPr>
              <a:t>Staying connected </a:t>
            </a:r>
            <a:r>
              <a:rPr lang="en-US" sz="1400" dirty="0">
                <a:solidFill>
                  <a:schemeClr val="tx1"/>
                </a:solidFill>
              </a:rPr>
              <a:t>and productive with </a:t>
            </a:r>
            <a:r>
              <a:rPr lang="en-US" sz="1400" b="1" dirty="0">
                <a:solidFill>
                  <a:schemeClr val="tx1"/>
                </a:solidFill>
              </a:rPr>
              <a:t>reliable Wi-Fi and business amenities.</a:t>
            </a:r>
          </a:p>
        </p:txBody>
      </p:sp>
      <p:sp>
        <p:nvSpPr>
          <p:cNvPr id="13" name="Rectangle: Rounded Corners 12">
            <a:extLst>
              <a:ext uri="{FF2B5EF4-FFF2-40B4-BE49-F238E27FC236}">
                <a16:creationId xmlns:a16="http://schemas.microsoft.com/office/drawing/2014/main" id="{FE2AB74E-2814-32BC-3B8D-B186F74B7CB8}"/>
              </a:ext>
            </a:extLst>
          </p:cNvPr>
          <p:cNvSpPr/>
          <p:nvPr/>
        </p:nvSpPr>
        <p:spPr>
          <a:xfrm>
            <a:off x="9492572" y="809625"/>
            <a:ext cx="2322369" cy="5400675"/>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1400" b="1" dirty="0">
                <a:solidFill>
                  <a:schemeClr val="tx1"/>
                </a:solidFill>
              </a:rPr>
              <a:t>“</a:t>
            </a:r>
            <a:r>
              <a:rPr lang="en-US" sz="1400" dirty="0">
                <a:solidFill>
                  <a:schemeClr val="tx1"/>
                </a:solidFill>
              </a:rPr>
              <a:t>My manager just called with an urgent request. I need to be in Paris for a Monday morning meeting. Luckily, I have my airline app. I quickly booked a morning flight on Sunday and chose an aisle seat. The app made the payment process seamless, and I received a confirmation instantly. It keeps me updated on flight details and even offers a mobile boarding pass. With the app's help, I breeze through the airport and stay productive during the flight. It's a lifesaver for last-minute trips like this one.”</a:t>
            </a:r>
          </a:p>
          <a:p>
            <a:pPr algn="ctr"/>
            <a:endParaRPr lang="en-US" dirty="0"/>
          </a:p>
        </p:txBody>
      </p:sp>
      <p:sp>
        <p:nvSpPr>
          <p:cNvPr id="14" name="TextBox 13">
            <a:extLst>
              <a:ext uri="{FF2B5EF4-FFF2-40B4-BE49-F238E27FC236}">
                <a16:creationId xmlns:a16="http://schemas.microsoft.com/office/drawing/2014/main" id="{63FF22D1-5492-DD01-DEF7-C4C88D784AC5}"/>
              </a:ext>
            </a:extLst>
          </p:cNvPr>
          <p:cNvSpPr txBox="1"/>
          <p:nvPr/>
        </p:nvSpPr>
        <p:spPr>
          <a:xfrm>
            <a:off x="9971021" y="408787"/>
            <a:ext cx="2576946" cy="738664"/>
          </a:xfrm>
          <a:prstGeom prst="rect">
            <a:avLst/>
          </a:prstGeom>
          <a:noFill/>
        </p:spPr>
        <p:txBody>
          <a:bodyPr wrap="square" rtlCol="0">
            <a:spAutoFit/>
          </a:bodyPr>
          <a:lstStyle/>
          <a:p>
            <a:r>
              <a:rPr lang="en-US" sz="2400" b="1" dirty="0">
                <a:solidFill>
                  <a:schemeClr val="accent5">
                    <a:lumMod val="75000"/>
                  </a:schemeClr>
                </a:solidFill>
              </a:rPr>
              <a:t>Scenario:</a:t>
            </a:r>
          </a:p>
          <a:p>
            <a:endParaRPr lang="en-US" dirty="0"/>
          </a:p>
        </p:txBody>
      </p:sp>
      <p:sp>
        <p:nvSpPr>
          <p:cNvPr id="15" name="TextBox 14">
            <a:extLst>
              <a:ext uri="{FF2B5EF4-FFF2-40B4-BE49-F238E27FC236}">
                <a16:creationId xmlns:a16="http://schemas.microsoft.com/office/drawing/2014/main" id="{A8881478-3BD1-0406-913E-C181B0BCC080}"/>
              </a:ext>
            </a:extLst>
          </p:cNvPr>
          <p:cNvSpPr txBox="1"/>
          <p:nvPr/>
        </p:nvSpPr>
        <p:spPr>
          <a:xfrm>
            <a:off x="2385153" y="702874"/>
            <a:ext cx="2576946" cy="369332"/>
          </a:xfrm>
          <a:prstGeom prst="rect">
            <a:avLst/>
          </a:prstGeom>
          <a:noFill/>
        </p:spPr>
        <p:txBody>
          <a:bodyPr wrap="square" rtlCol="0">
            <a:spAutoFit/>
          </a:bodyPr>
          <a:lstStyle/>
          <a:p>
            <a:r>
              <a:rPr lang="fr-FR" sz="1800" b="1" dirty="0">
                <a:solidFill>
                  <a:srgbClr val="898989"/>
                </a:solidFill>
              </a:rPr>
              <a:t>Ahmed </a:t>
            </a:r>
            <a:r>
              <a:rPr lang="fr-FR" sz="1800" b="1" dirty="0" err="1">
                <a:solidFill>
                  <a:srgbClr val="898989"/>
                </a:solidFill>
              </a:rPr>
              <a:t>Benjalloun</a:t>
            </a:r>
            <a:endParaRPr lang="en-US" dirty="0"/>
          </a:p>
        </p:txBody>
      </p:sp>
      <p:sp>
        <p:nvSpPr>
          <p:cNvPr id="16" name="Rectangle: Rounded Corners 15">
            <a:extLst>
              <a:ext uri="{FF2B5EF4-FFF2-40B4-BE49-F238E27FC236}">
                <a16:creationId xmlns:a16="http://schemas.microsoft.com/office/drawing/2014/main" id="{0EACAABD-841A-AF41-4799-4831998A6269}"/>
              </a:ext>
            </a:extLst>
          </p:cNvPr>
          <p:cNvSpPr/>
          <p:nvPr/>
        </p:nvSpPr>
        <p:spPr>
          <a:xfrm>
            <a:off x="7231109" y="1364417"/>
            <a:ext cx="2098497" cy="3256016"/>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1400" b="1" dirty="0">
                <a:solidFill>
                  <a:schemeClr val="tx1"/>
                </a:solidFill>
              </a:rPr>
              <a:t>- </a:t>
            </a:r>
            <a:r>
              <a:rPr lang="en-US" sz="1400" dirty="0">
                <a:solidFill>
                  <a:schemeClr val="tx1"/>
                </a:solidFill>
              </a:rPr>
              <a:t>Ahmed, a frequent business traveler, prioritizes efficiency and seamless experiences. He relies on mobile apps for travel organization and values punctuality. He enjoys amenities like airport lounges and business class upgrades.</a:t>
            </a:r>
            <a:endParaRPr lang="en-US" dirty="0">
              <a:solidFill>
                <a:schemeClr val="tx1"/>
              </a:solidFill>
            </a:endParaRPr>
          </a:p>
        </p:txBody>
      </p:sp>
      <p:sp>
        <p:nvSpPr>
          <p:cNvPr id="17" name="TextBox 16">
            <a:extLst>
              <a:ext uri="{FF2B5EF4-FFF2-40B4-BE49-F238E27FC236}">
                <a16:creationId xmlns:a16="http://schemas.microsoft.com/office/drawing/2014/main" id="{EEDEEFF5-FF19-F943-A48D-B63D2DAC0302}"/>
              </a:ext>
            </a:extLst>
          </p:cNvPr>
          <p:cNvSpPr txBox="1"/>
          <p:nvPr/>
        </p:nvSpPr>
        <p:spPr>
          <a:xfrm>
            <a:off x="7693936" y="909473"/>
            <a:ext cx="2576946" cy="677108"/>
          </a:xfrm>
          <a:prstGeom prst="rect">
            <a:avLst/>
          </a:prstGeom>
          <a:noFill/>
        </p:spPr>
        <p:txBody>
          <a:bodyPr wrap="square" rtlCol="0">
            <a:spAutoFit/>
          </a:bodyPr>
          <a:lstStyle/>
          <a:p>
            <a:r>
              <a:rPr lang="en-US" sz="2000" b="1" dirty="0">
                <a:solidFill>
                  <a:schemeClr val="accent5">
                    <a:lumMod val="75000"/>
                  </a:schemeClr>
                </a:solidFill>
              </a:rPr>
              <a:t>Goal</a:t>
            </a:r>
          </a:p>
          <a:p>
            <a:endParaRPr lang="en-US" dirty="0"/>
          </a:p>
        </p:txBody>
      </p:sp>
      <p:sp>
        <p:nvSpPr>
          <p:cNvPr id="19" name="Rectangle: Rounded Corners 18">
            <a:extLst>
              <a:ext uri="{FF2B5EF4-FFF2-40B4-BE49-F238E27FC236}">
                <a16:creationId xmlns:a16="http://schemas.microsoft.com/office/drawing/2014/main" id="{82168E25-D3F8-FBE2-DE39-012AD08A54D3}"/>
              </a:ext>
            </a:extLst>
          </p:cNvPr>
          <p:cNvSpPr/>
          <p:nvPr/>
        </p:nvSpPr>
        <p:spPr>
          <a:xfrm>
            <a:off x="4781924" y="1308387"/>
            <a:ext cx="2098497" cy="327768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1400" b="1" dirty="0">
                <a:solidFill>
                  <a:schemeClr val="tx1"/>
                </a:solidFill>
              </a:rPr>
              <a:t>Age: </a:t>
            </a:r>
            <a:r>
              <a:rPr lang="en-US" sz="1400" dirty="0">
                <a:solidFill>
                  <a:schemeClr val="tx1"/>
                </a:solidFill>
              </a:rPr>
              <a:t>40</a:t>
            </a:r>
          </a:p>
          <a:p>
            <a:pPr marL="0" indent="0">
              <a:buNone/>
            </a:pPr>
            <a:r>
              <a:rPr lang="en-US" sz="1400" dirty="0">
                <a:solidFill>
                  <a:schemeClr val="tx1"/>
                </a:solidFill>
              </a:rPr>
              <a:t>- </a:t>
            </a:r>
            <a:r>
              <a:rPr lang="en-US" sz="1400" b="1" dirty="0">
                <a:solidFill>
                  <a:schemeClr val="tx1"/>
                </a:solidFill>
              </a:rPr>
              <a:t>Occupation: </a:t>
            </a:r>
            <a:r>
              <a:rPr lang="en-US" sz="1400" dirty="0">
                <a:solidFill>
                  <a:schemeClr val="tx1"/>
                </a:solidFill>
              </a:rPr>
              <a:t>Business Executive</a:t>
            </a:r>
          </a:p>
          <a:p>
            <a:pPr marL="0" indent="0">
              <a:buNone/>
            </a:pPr>
            <a:r>
              <a:rPr lang="en-US" sz="1400" b="1" dirty="0">
                <a:solidFill>
                  <a:schemeClr val="tx1"/>
                </a:solidFill>
              </a:rPr>
              <a:t>- Annual Income: </a:t>
            </a:r>
            <a:r>
              <a:rPr lang="en-US" sz="1400" dirty="0">
                <a:solidFill>
                  <a:schemeClr val="tx1"/>
                </a:solidFill>
              </a:rPr>
              <a:t>$150,000+</a:t>
            </a:r>
          </a:p>
          <a:p>
            <a:pPr marL="0" indent="0">
              <a:buNone/>
            </a:pPr>
            <a:r>
              <a:rPr lang="en-US" sz="1400" dirty="0">
                <a:solidFill>
                  <a:schemeClr val="tx1"/>
                </a:solidFill>
              </a:rPr>
              <a:t>- </a:t>
            </a:r>
            <a:r>
              <a:rPr lang="en-US" sz="1400" b="1" dirty="0">
                <a:solidFill>
                  <a:schemeClr val="tx1"/>
                </a:solidFill>
              </a:rPr>
              <a:t>Education: </a:t>
            </a:r>
            <a:r>
              <a:rPr lang="en-US" sz="1400" dirty="0">
                <a:solidFill>
                  <a:schemeClr val="tx1"/>
                </a:solidFill>
              </a:rPr>
              <a:t>MBA</a:t>
            </a:r>
          </a:p>
          <a:p>
            <a:pPr marL="0" indent="0">
              <a:buNone/>
            </a:pPr>
            <a:r>
              <a:rPr lang="en-US" sz="1400" dirty="0">
                <a:solidFill>
                  <a:schemeClr val="tx1"/>
                </a:solidFill>
              </a:rPr>
              <a:t>- Technological </a:t>
            </a:r>
            <a:r>
              <a:rPr lang="en-US" sz="1400" b="1" dirty="0">
                <a:solidFill>
                  <a:schemeClr val="tx1"/>
                </a:solidFill>
              </a:rPr>
              <a:t>Proficiency: </a:t>
            </a:r>
            <a:r>
              <a:rPr lang="en-US" sz="1400" dirty="0">
                <a:solidFill>
                  <a:schemeClr val="tx1"/>
                </a:solidFill>
              </a:rPr>
              <a:t>Advanced computer and smartphone skills</a:t>
            </a:r>
          </a:p>
        </p:txBody>
      </p:sp>
      <p:sp>
        <p:nvSpPr>
          <p:cNvPr id="22" name="TextBox 21">
            <a:extLst>
              <a:ext uri="{FF2B5EF4-FFF2-40B4-BE49-F238E27FC236}">
                <a16:creationId xmlns:a16="http://schemas.microsoft.com/office/drawing/2014/main" id="{75A84B76-7CF0-C52F-A1E0-AF0996BB5607}"/>
              </a:ext>
            </a:extLst>
          </p:cNvPr>
          <p:cNvSpPr txBox="1"/>
          <p:nvPr/>
        </p:nvSpPr>
        <p:spPr>
          <a:xfrm>
            <a:off x="4905612" y="855727"/>
            <a:ext cx="2576946" cy="677108"/>
          </a:xfrm>
          <a:prstGeom prst="rect">
            <a:avLst/>
          </a:prstGeom>
          <a:noFill/>
        </p:spPr>
        <p:txBody>
          <a:bodyPr wrap="square" rtlCol="0">
            <a:spAutoFit/>
          </a:bodyPr>
          <a:lstStyle/>
          <a:p>
            <a:r>
              <a:rPr lang="en-US" sz="2000" b="1" dirty="0">
                <a:solidFill>
                  <a:schemeClr val="accent5">
                    <a:lumMod val="75000"/>
                  </a:schemeClr>
                </a:solidFill>
              </a:rPr>
              <a:t>Background</a:t>
            </a:r>
          </a:p>
          <a:p>
            <a:endParaRPr lang="en-US" dirty="0"/>
          </a:p>
        </p:txBody>
      </p:sp>
    </p:spTree>
    <p:extLst>
      <p:ext uri="{BB962C8B-B14F-4D97-AF65-F5344CB8AC3E}">
        <p14:creationId xmlns:p14="http://schemas.microsoft.com/office/powerpoint/2010/main" val="171400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5" name="Rectangle 74">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2257372" y="35169"/>
            <a:ext cx="8520545" cy="1485900"/>
          </a:xfrm>
        </p:spPr>
        <p:txBody>
          <a:bodyPr vert="horz" lIns="91440" tIns="45720" rIns="91440" bIns="45720" rtlCol="0" anchor="t">
            <a:normAutofit/>
          </a:bodyPr>
          <a:lstStyle/>
          <a:p>
            <a:pPr algn="l"/>
            <a:r>
              <a:rPr lang="en-US" sz="3400" dirty="0"/>
              <a:t>Persona: Regular </a:t>
            </a:r>
            <a:r>
              <a:rPr lang="en-US" sz="3400" dirty="0" err="1"/>
              <a:t>uSER</a:t>
            </a:r>
            <a:br>
              <a:rPr lang="en-US" sz="3400" dirty="0"/>
            </a:br>
            <a:endParaRPr lang="en-US" sz="3400" dirty="0"/>
          </a:p>
        </p:txBody>
      </p:sp>
      <p:sp>
        <p:nvSpPr>
          <p:cNvPr id="77" name="Rectangle 76">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64CD33C6-1C38-6703-3723-66EBB106AB67}"/>
              </a:ext>
            </a:extLst>
          </p:cNvPr>
          <p:cNvSpPr txBox="1"/>
          <p:nvPr/>
        </p:nvSpPr>
        <p:spPr>
          <a:xfrm>
            <a:off x="2467831" y="1814945"/>
            <a:ext cx="6883988" cy="3947026"/>
          </a:xfrm>
          <a:prstGeom prst="rect">
            <a:avLst/>
          </a:prstGeom>
        </p:spPr>
        <p:txBody>
          <a:bodyPr vert="horz" lIns="91440" tIns="45720" rIns="91440" bIns="45720" rtlCol="0">
            <a:normAutofit/>
          </a:bodyPr>
          <a:lstStyle/>
          <a:p>
            <a:pPr marL="0" indent="0">
              <a:buNone/>
            </a:pPr>
            <a:endParaRPr lang="fr-FR" b="1" dirty="0">
              <a:solidFill>
                <a:schemeClr val="bg1"/>
              </a:solidFill>
            </a:endParaRPr>
          </a:p>
          <a:p>
            <a:endParaRPr lang="en-US" sz="1800" dirty="0"/>
          </a:p>
          <a:p>
            <a:pPr rtl="0" fontAlgn="base">
              <a:spcBef>
                <a:spcPts val="0"/>
              </a:spcBef>
              <a:spcAft>
                <a:spcPts val="1200"/>
              </a:spcAft>
              <a:buFont typeface="Arial" panose="020B0604020202020204" pitchFamily="34" charset="0"/>
              <a:buChar char="•"/>
            </a:pPr>
            <a:endParaRPr lang="en-US" sz="1800" b="0" i="0" u="none" strike="noStrike" dirty="0">
              <a:solidFill>
                <a:srgbClr val="000000"/>
              </a:solidFill>
              <a:effectLst/>
              <a:latin typeface="+mj-lt"/>
            </a:endParaRPr>
          </a:p>
          <a:p>
            <a:pPr rtl="0">
              <a:spcBef>
                <a:spcPts val="0"/>
              </a:spcBef>
              <a:spcAft>
                <a:spcPts val="1200"/>
              </a:spcAft>
            </a:pPr>
            <a:endParaRPr lang="en-US" dirty="0">
              <a:effectLst/>
            </a:endParaRPr>
          </a:p>
          <a:p>
            <a:pPr marL="384048" indent="-384048" defTabSz="914400">
              <a:lnSpc>
                <a:spcPct val="94000"/>
              </a:lnSpc>
              <a:spcAft>
                <a:spcPts val="200"/>
              </a:spcAft>
              <a:buFont typeface="Franklin Gothic Book" panose="020B0503020102020204" pitchFamily="34" charset="0"/>
              <a:buChar char="•"/>
            </a:pPr>
            <a:endParaRPr lang="en-US" dirty="0">
              <a:solidFill>
                <a:schemeClr val="tx2"/>
              </a:solidFill>
            </a:endParaRPr>
          </a:p>
        </p:txBody>
      </p:sp>
      <p:sp>
        <p:nvSpPr>
          <p:cNvPr id="12" name="Slide Number Placeholder 11">
            <a:extLst>
              <a:ext uri="{FF2B5EF4-FFF2-40B4-BE49-F238E27FC236}">
                <a16:creationId xmlns:a16="http://schemas.microsoft.com/office/drawing/2014/main" id="{21C47AF5-6FA2-7355-BDA3-C30BDE8059B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6</a:t>
            </a:fld>
            <a:endParaRPr lang="en-US"/>
          </a:p>
        </p:txBody>
      </p:sp>
      <p:pic>
        <p:nvPicPr>
          <p:cNvPr id="25" name="Picture 24">
            <a:extLst>
              <a:ext uri="{FF2B5EF4-FFF2-40B4-BE49-F238E27FC236}">
                <a16:creationId xmlns:a16="http://schemas.microsoft.com/office/drawing/2014/main" id="{0461DC49-1338-C24E-A3BB-5919AD12F596}"/>
              </a:ext>
            </a:extLst>
          </p:cNvPr>
          <p:cNvPicPr>
            <a:picLocks noChangeAspect="1"/>
          </p:cNvPicPr>
          <p:nvPr/>
        </p:nvPicPr>
        <p:blipFill rotWithShape="1">
          <a:blip r:embed="rId3"/>
          <a:srcRect l="36168" r="13503"/>
          <a:stretch/>
        </p:blipFill>
        <p:spPr>
          <a:xfrm>
            <a:off x="-1" y="386"/>
            <a:ext cx="2161310" cy="6857990"/>
          </a:xfrm>
          <a:prstGeom prst="rect">
            <a:avLst/>
          </a:prstGeom>
        </p:spPr>
      </p:pic>
      <p:pic>
        <p:nvPicPr>
          <p:cNvPr id="6" name="Picture 5">
            <a:extLst>
              <a:ext uri="{FF2B5EF4-FFF2-40B4-BE49-F238E27FC236}">
                <a16:creationId xmlns:a16="http://schemas.microsoft.com/office/drawing/2014/main" id="{6526B889-34D3-8112-1FEB-C066D5D0F0DD}"/>
              </a:ext>
            </a:extLst>
          </p:cNvPr>
          <p:cNvPicPr>
            <a:picLocks noChangeAspect="1"/>
          </p:cNvPicPr>
          <p:nvPr/>
        </p:nvPicPr>
        <p:blipFill>
          <a:blip r:embed="rId4"/>
          <a:srcRect l="10038" r="10038"/>
          <a:stretch/>
        </p:blipFill>
        <p:spPr>
          <a:xfrm>
            <a:off x="2761464" y="1174307"/>
            <a:ext cx="1418369" cy="13802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Rectangle: Rounded Corners 6">
            <a:extLst>
              <a:ext uri="{FF2B5EF4-FFF2-40B4-BE49-F238E27FC236}">
                <a16:creationId xmlns:a16="http://schemas.microsoft.com/office/drawing/2014/main" id="{AE484559-EFD9-3770-3167-164450DED0BD}"/>
              </a:ext>
            </a:extLst>
          </p:cNvPr>
          <p:cNvSpPr/>
          <p:nvPr/>
        </p:nvSpPr>
        <p:spPr>
          <a:xfrm>
            <a:off x="2451796" y="2969379"/>
            <a:ext cx="1825541" cy="1251658"/>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1400" b="1" dirty="0">
                <a:solidFill>
                  <a:schemeClr val="tx1"/>
                </a:solidFill>
              </a:rPr>
              <a:t>- Location: </a:t>
            </a:r>
            <a:r>
              <a:rPr lang="en-US" sz="1400" dirty="0">
                <a:solidFill>
                  <a:schemeClr val="tx1"/>
                </a:solidFill>
              </a:rPr>
              <a:t>remote</a:t>
            </a:r>
          </a:p>
          <a:p>
            <a:pPr marL="0" indent="0" algn="ctr">
              <a:buNone/>
            </a:pPr>
            <a:r>
              <a:rPr lang="en-US" sz="1400" b="1" dirty="0">
                <a:solidFill>
                  <a:schemeClr val="tx1"/>
                </a:solidFill>
              </a:rPr>
              <a:t>- Device: </a:t>
            </a:r>
            <a:r>
              <a:rPr lang="en-US" sz="1400" dirty="0">
                <a:solidFill>
                  <a:schemeClr val="tx1"/>
                </a:solidFill>
              </a:rPr>
              <a:t>laptop, </a:t>
            </a:r>
            <a:r>
              <a:rPr lang="en-US" sz="1400" dirty="0" err="1">
                <a:solidFill>
                  <a:schemeClr val="tx1"/>
                </a:solidFill>
              </a:rPr>
              <a:t>smartphone,app</a:t>
            </a:r>
            <a:endParaRPr lang="en-US" sz="1400" dirty="0">
              <a:solidFill>
                <a:schemeClr val="tx1"/>
              </a:solidFill>
            </a:endParaRPr>
          </a:p>
          <a:p>
            <a:pPr algn="ctr"/>
            <a:endParaRPr lang="en-US" dirty="0"/>
          </a:p>
        </p:txBody>
      </p:sp>
      <p:sp>
        <p:nvSpPr>
          <p:cNvPr id="8" name="TextBox 7">
            <a:extLst>
              <a:ext uri="{FF2B5EF4-FFF2-40B4-BE49-F238E27FC236}">
                <a16:creationId xmlns:a16="http://schemas.microsoft.com/office/drawing/2014/main" id="{22B78D30-6DCB-70E3-04DB-7BCC9B771032}"/>
              </a:ext>
            </a:extLst>
          </p:cNvPr>
          <p:cNvSpPr txBox="1"/>
          <p:nvPr/>
        </p:nvSpPr>
        <p:spPr>
          <a:xfrm>
            <a:off x="2423673" y="2600271"/>
            <a:ext cx="2576946" cy="677108"/>
          </a:xfrm>
          <a:prstGeom prst="rect">
            <a:avLst/>
          </a:prstGeom>
          <a:noFill/>
        </p:spPr>
        <p:txBody>
          <a:bodyPr wrap="square" rtlCol="0">
            <a:spAutoFit/>
          </a:bodyPr>
          <a:lstStyle/>
          <a:p>
            <a:r>
              <a:rPr lang="en-US" sz="2000" b="1" dirty="0">
                <a:solidFill>
                  <a:schemeClr val="accent5">
                    <a:lumMod val="75000"/>
                  </a:schemeClr>
                </a:solidFill>
              </a:rPr>
              <a:t>User environment</a:t>
            </a:r>
          </a:p>
          <a:p>
            <a:endParaRPr lang="en-US" dirty="0"/>
          </a:p>
        </p:txBody>
      </p:sp>
      <p:sp>
        <p:nvSpPr>
          <p:cNvPr id="10" name="TextBox 9">
            <a:extLst>
              <a:ext uri="{FF2B5EF4-FFF2-40B4-BE49-F238E27FC236}">
                <a16:creationId xmlns:a16="http://schemas.microsoft.com/office/drawing/2014/main" id="{20945049-FB24-ECD4-3F98-9B4F00BF0768}"/>
              </a:ext>
            </a:extLst>
          </p:cNvPr>
          <p:cNvSpPr txBox="1"/>
          <p:nvPr/>
        </p:nvSpPr>
        <p:spPr>
          <a:xfrm>
            <a:off x="9945946" y="1425601"/>
            <a:ext cx="2576946" cy="677108"/>
          </a:xfrm>
          <a:prstGeom prst="rect">
            <a:avLst/>
          </a:prstGeom>
          <a:noFill/>
        </p:spPr>
        <p:txBody>
          <a:bodyPr wrap="square" rtlCol="0">
            <a:spAutoFit/>
          </a:bodyPr>
          <a:lstStyle/>
          <a:p>
            <a:r>
              <a:rPr lang="en-US" sz="2000" b="1" dirty="0">
                <a:solidFill>
                  <a:schemeClr val="accent5">
                    <a:lumMod val="75000"/>
                  </a:schemeClr>
                </a:solidFill>
              </a:rPr>
              <a:t>Challenges</a:t>
            </a:r>
          </a:p>
          <a:p>
            <a:endParaRPr lang="en-US" dirty="0"/>
          </a:p>
        </p:txBody>
      </p:sp>
      <p:sp>
        <p:nvSpPr>
          <p:cNvPr id="11" name="Rectangle: Rounded Corners 10">
            <a:extLst>
              <a:ext uri="{FF2B5EF4-FFF2-40B4-BE49-F238E27FC236}">
                <a16:creationId xmlns:a16="http://schemas.microsoft.com/office/drawing/2014/main" id="{3EFDE45F-36F7-81D4-07FC-29999343ED0C}"/>
              </a:ext>
            </a:extLst>
          </p:cNvPr>
          <p:cNvSpPr/>
          <p:nvPr/>
        </p:nvSpPr>
        <p:spPr>
          <a:xfrm>
            <a:off x="9791025" y="1876648"/>
            <a:ext cx="2161310" cy="153820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fr-FR" sz="1400" dirty="0">
                <a:solidFill>
                  <a:schemeClr val="tx1"/>
                </a:solidFill>
              </a:rPr>
              <a:t>Flight </a:t>
            </a:r>
            <a:r>
              <a:rPr lang="fr-FR" sz="1400" dirty="0" err="1">
                <a:solidFill>
                  <a:schemeClr val="tx1"/>
                </a:solidFill>
              </a:rPr>
              <a:t>delays</a:t>
            </a:r>
            <a:endParaRPr lang="fr-FR" sz="1400" dirty="0">
              <a:solidFill>
                <a:schemeClr val="tx1"/>
              </a:solidFill>
            </a:endParaRPr>
          </a:p>
          <a:p>
            <a:pPr>
              <a:buFont typeface="Arial" panose="020B0604020202020204" pitchFamily="34" charset="0"/>
              <a:buChar char="•"/>
            </a:pPr>
            <a:r>
              <a:rPr lang="fr-FR" sz="1400" dirty="0">
                <a:solidFill>
                  <a:schemeClr val="tx1"/>
                </a:solidFill>
              </a:rPr>
              <a:t>Management </a:t>
            </a:r>
          </a:p>
          <a:p>
            <a:pPr>
              <a:buFont typeface="Arial" panose="020B0604020202020204" pitchFamily="34" charset="0"/>
              <a:buChar char="•"/>
            </a:pPr>
            <a:r>
              <a:rPr lang="fr-FR" sz="1400" dirty="0" err="1">
                <a:solidFill>
                  <a:schemeClr val="tx1"/>
                </a:solidFill>
              </a:rPr>
              <a:t>Additional</a:t>
            </a:r>
            <a:r>
              <a:rPr lang="fr-FR" sz="1400" dirty="0">
                <a:solidFill>
                  <a:schemeClr val="tx1"/>
                </a:solidFill>
              </a:rPr>
              <a:t> </a:t>
            </a:r>
            <a:r>
              <a:rPr lang="fr-FR" sz="1400" dirty="0" err="1">
                <a:solidFill>
                  <a:schemeClr val="tx1"/>
                </a:solidFill>
              </a:rPr>
              <a:t>hidden</a:t>
            </a:r>
            <a:r>
              <a:rPr lang="fr-FR" sz="1400" dirty="0">
                <a:solidFill>
                  <a:schemeClr val="tx1"/>
                </a:solidFill>
              </a:rPr>
              <a:t> </a:t>
            </a:r>
            <a:r>
              <a:rPr lang="fr-FR" sz="1400" dirty="0" err="1">
                <a:solidFill>
                  <a:schemeClr val="tx1"/>
                </a:solidFill>
              </a:rPr>
              <a:t>fees</a:t>
            </a:r>
            <a:r>
              <a:rPr lang="fr-FR" sz="1400" dirty="0">
                <a:solidFill>
                  <a:schemeClr val="tx1"/>
                </a:solidFill>
              </a:rPr>
              <a:t> </a:t>
            </a:r>
          </a:p>
          <a:p>
            <a:pPr>
              <a:buFont typeface="Arial" panose="020B0604020202020204" pitchFamily="34" charset="0"/>
              <a:buChar char="•"/>
            </a:pPr>
            <a:endParaRPr lang="en-US" sz="1400" b="1" dirty="0">
              <a:solidFill>
                <a:schemeClr val="tx1"/>
              </a:solidFill>
            </a:endParaRPr>
          </a:p>
        </p:txBody>
      </p:sp>
      <p:sp>
        <p:nvSpPr>
          <p:cNvPr id="13" name="Rectangle: Rounded Corners 12">
            <a:extLst>
              <a:ext uri="{FF2B5EF4-FFF2-40B4-BE49-F238E27FC236}">
                <a16:creationId xmlns:a16="http://schemas.microsoft.com/office/drawing/2014/main" id="{FE2AB74E-2814-32BC-3B8D-B186F74B7CB8}"/>
              </a:ext>
            </a:extLst>
          </p:cNvPr>
          <p:cNvSpPr/>
          <p:nvPr/>
        </p:nvSpPr>
        <p:spPr>
          <a:xfrm>
            <a:off x="2467832" y="4669366"/>
            <a:ext cx="9347110" cy="1540934"/>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spcBef>
                <a:spcPts val="0"/>
              </a:spcBef>
              <a:spcAft>
                <a:spcPts val="0"/>
              </a:spcAft>
            </a:pPr>
            <a:r>
              <a:rPr lang="en-US" dirty="0">
                <a:solidFill>
                  <a:schemeClr val="tx1"/>
                </a:solidFill>
              </a:rPr>
              <a:t>travel twice a year to explore European countries during holiday breaks, making new friends and embracing different cultures. Whether with friends or solo, I work remotely as a freelancer, relying on my laptop and travel apps to book affordable trips with good reviews.</a:t>
            </a:r>
          </a:p>
        </p:txBody>
      </p:sp>
      <p:sp>
        <p:nvSpPr>
          <p:cNvPr id="14" name="TextBox 13">
            <a:extLst>
              <a:ext uri="{FF2B5EF4-FFF2-40B4-BE49-F238E27FC236}">
                <a16:creationId xmlns:a16="http://schemas.microsoft.com/office/drawing/2014/main" id="{63FF22D1-5492-DD01-DEF7-C4C88D784AC5}"/>
              </a:ext>
            </a:extLst>
          </p:cNvPr>
          <p:cNvSpPr txBox="1"/>
          <p:nvPr/>
        </p:nvSpPr>
        <p:spPr>
          <a:xfrm>
            <a:off x="2483857" y="4216513"/>
            <a:ext cx="2576946" cy="738664"/>
          </a:xfrm>
          <a:prstGeom prst="rect">
            <a:avLst/>
          </a:prstGeom>
          <a:noFill/>
        </p:spPr>
        <p:txBody>
          <a:bodyPr wrap="square" rtlCol="0">
            <a:spAutoFit/>
          </a:bodyPr>
          <a:lstStyle/>
          <a:p>
            <a:r>
              <a:rPr lang="en-US" sz="2400" b="1" dirty="0">
                <a:solidFill>
                  <a:schemeClr val="accent5">
                    <a:lumMod val="75000"/>
                  </a:schemeClr>
                </a:solidFill>
              </a:rPr>
              <a:t>Scenario:</a:t>
            </a:r>
          </a:p>
          <a:p>
            <a:endParaRPr lang="en-US" dirty="0"/>
          </a:p>
        </p:txBody>
      </p:sp>
      <p:sp>
        <p:nvSpPr>
          <p:cNvPr id="15" name="TextBox 14">
            <a:extLst>
              <a:ext uri="{FF2B5EF4-FFF2-40B4-BE49-F238E27FC236}">
                <a16:creationId xmlns:a16="http://schemas.microsoft.com/office/drawing/2014/main" id="{A8881478-3BD1-0406-913E-C181B0BCC080}"/>
              </a:ext>
            </a:extLst>
          </p:cNvPr>
          <p:cNvSpPr txBox="1"/>
          <p:nvPr/>
        </p:nvSpPr>
        <p:spPr>
          <a:xfrm>
            <a:off x="2639404" y="689392"/>
            <a:ext cx="2576946" cy="369332"/>
          </a:xfrm>
          <a:prstGeom prst="rect">
            <a:avLst/>
          </a:prstGeom>
          <a:noFill/>
        </p:spPr>
        <p:txBody>
          <a:bodyPr wrap="square" rtlCol="0">
            <a:spAutoFit/>
          </a:bodyPr>
          <a:lstStyle/>
          <a:p>
            <a:r>
              <a:rPr lang="fr-FR" sz="1800" b="1" dirty="0">
                <a:solidFill>
                  <a:srgbClr val="898989"/>
                </a:solidFill>
              </a:rPr>
              <a:t>Marwa </a:t>
            </a:r>
            <a:r>
              <a:rPr lang="fr-FR" sz="1800" b="1" dirty="0" err="1">
                <a:solidFill>
                  <a:srgbClr val="898989"/>
                </a:solidFill>
              </a:rPr>
              <a:t>Kareem</a:t>
            </a:r>
            <a:endParaRPr lang="en-US" dirty="0"/>
          </a:p>
        </p:txBody>
      </p:sp>
      <p:sp>
        <p:nvSpPr>
          <p:cNvPr id="16" name="Rectangle: Rounded Corners 15">
            <a:extLst>
              <a:ext uri="{FF2B5EF4-FFF2-40B4-BE49-F238E27FC236}">
                <a16:creationId xmlns:a16="http://schemas.microsoft.com/office/drawing/2014/main" id="{0EACAABD-841A-AF41-4799-4831998A6269}"/>
              </a:ext>
            </a:extLst>
          </p:cNvPr>
          <p:cNvSpPr/>
          <p:nvPr/>
        </p:nvSpPr>
        <p:spPr>
          <a:xfrm>
            <a:off x="7091799" y="1364417"/>
            <a:ext cx="2436862" cy="3256016"/>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mj-lt"/>
              </a:rPr>
              <a:t> I use travel booking platforms to book smooth , comfortable , affordable  flight and seek for more diversity and enhanced  options</a:t>
            </a:r>
          </a:p>
        </p:txBody>
      </p:sp>
      <p:sp>
        <p:nvSpPr>
          <p:cNvPr id="17" name="TextBox 16">
            <a:extLst>
              <a:ext uri="{FF2B5EF4-FFF2-40B4-BE49-F238E27FC236}">
                <a16:creationId xmlns:a16="http://schemas.microsoft.com/office/drawing/2014/main" id="{EEDEEFF5-FF19-F943-A48D-B63D2DAC0302}"/>
              </a:ext>
            </a:extLst>
          </p:cNvPr>
          <p:cNvSpPr txBox="1"/>
          <p:nvPr/>
        </p:nvSpPr>
        <p:spPr>
          <a:xfrm>
            <a:off x="7693936" y="909473"/>
            <a:ext cx="2576946" cy="677108"/>
          </a:xfrm>
          <a:prstGeom prst="rect">
            <a:avLst/>
          </a:prstGeom>
          <a:noFill/>
        </p:spPr>
        <p:txBody>
          <a:bodyPr wrap="square" rtlCol="0">
            <a:spAutoFit/>
          </a:bodyPr>
          <a:lstStyle/>
          <a:p>
            <a:r>
              <a:rPr lang="en-US" sz="2000" b="1" dirty="0">
                <a:solidFill>
                  <a:schemeClr val="accent5">
                    <a:lumMod val="75000"/>
                  </a:schemeClr>
                </a:solidFill>
              </a:rPr>
              <a:t>Goal</a:t>
            </a:r>
          </a:p>
          <a:p>
            <a:endParaRPr lang="en-US" dirty="0"/>
          </a:p>
        </p:txBody>
      </p:sp>
      <p:sp>
        <p:nvSpPr>
          <p:cNvPr id="19" name="Rectangle: Rounded Corners 18">
            <a:extLst>
              <a:ext uri="{FF2B5EF4-FFF2-40B4-BE49-F238E27FC236}">
                <a16:creationId xmlns:a16="http://schemas.microsoft.com/office/drawing/2014/main" id="{82168E25-D3F8-FBE2-DE39-012AD08A54D3}"/>
              </a:ext>
            </a:extLst>
          </p:cNvPr>
          <p:cNvSpPr/>
          <p:nvPr/>
        </p:nvSpPr>
        <p:spPr>
          <a:xfrm>
            <a:off x="4781924" y="1308387"/>
            <a:ext cx="2098497" cy="327768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sz="1400" b="1" dirty="0">
                <a:solidFill>
                  <a:schemeClr val="tx1"/>
                </a:solidFill>
              </a:rPr>
              <a:t>Age: </a:t>
            </a:r>
            <a:r>
              <a:rPr lang="en-US" sz="1400" dirty="0">
                <a:solidFill>
                  <a:schemeClr val="tx1"/>
                </a:solidFill>
              </a:rPr>
              <a:t>26</a:t>
            </a:r>
          </a:p>
          <a:p>
            <a:pPr marL="0" indent="0">
              <a:buNone/>
            </a:pPr>
            <a:r>
              <a:rPr lang="en-US" sz="1400" dirty="0">
                <a:solidFill>
                  <a:schemeClr val="tx1"/>
                </a:solidFill>
              </a:rPr>
              <a:t>- </a:t>
            </a:r>
            <a:r>
              <a:rPr lang="en-US" sz="1400" b="1" dirty="0">
                <a:solidFill>
                  <a:schemeClr val="tx1"/>
                </a:solidFill>
              </a:rPr>
              <a:t>Occupation: </a:t>
            </a:r>
            <a:r>
              <a:rPr lang="en-US" sz="1400" dirty="0">
                <a:solidFill>
                  <a:schemeClr val="tx1"/>
                </a:solidFill>
              </a:rPr>
              <a:t>freelancer</a:t>
            </a:r>
          </a:p>
          <a:p>
            <a:pPr marL="0" indent="0">
              <a:buNone/>
            </a:pPr>
            <a:r>
              <a:rPr lang="en-US" sz="1400" b="1" dirty="0">
                <a:solidFill>
                  <a:schemeClr val="tx1"/>
                </a:solidFill>
              </a:rPr>
              <a:t>- Annual Income: </a:t>
            </a:r>
            <a:r>
              <a:rPr lang="en-US" sz="1400" dirty="0">
                <a:solidFill>
                  <a:schemeClr val="tx1"/>
                </a:solidFill>
              </a:rPr>
              <a:t>$10,000</a:t>
            </a:r>
          </a:p>
          <a:p>
            <a:pPr marL="0" indent="0">
              <a:buNone/>
            </a:pPr>
            <a:r>
              <a:rPr lang="en-US" sz="1400" dirty="0">
                <a:solidFill>
                  <a:schemeClr val="tx1"/>
                </a:solidFill>
              </a:rPr>
              <a:t>- </a:t>
            </a:r>
            <a:r>
              <a:rPr lang="en-US" sz="1400" b="1" dirty="0">
                <a:solidFill>
                  <a:schemeClr val="tx1"/>
                </a:solidFill>
              </a:rPr>
              <a:t>Education: </a:t>
            </a:r>
            <a:r>
              <a:rPr lang="en-US" sz="1400" dirty="0">
                <a:solidFill>
                  <a:schemeClr val="tx1"/>
                </a:solidFill>
              </a:rPr>
              <a:t>MBA</a:t>
            </a:r>
          </a:p>
          <a:p>
            <a:pPr marL="0" indent="0">
              <a:buNone/>
            </a:pPr>
            <a:r>
              <a:rPr lang="en-US" sz="1400" dirty="0">
                <a:solidFill>
                  <a:schemeClr val="tx1"/>
                </a:solidFill>
              </a:rPr>
              <a:t>- Technological </a:t>
            </a:r>
            <a:r>
              <a:rPr lang="en-US" sz="1400" b="1" dirty="0">
                <a:solidFill>
                  <a:schemeClr val="tx1"/>
                </a:solidFill>
              </a:rPr>
              <a:t>Proficiency: </a:t>
            </a:r>
            <a:r>
              <a:rPr lang="en-US" sz="1400" dirty="0">
                <a:solidFill>
                  <a:schemeClr val="tx1"/>
                </a:solidFill>
              </a:rPr>
              <a:t>Advanced computer and smartphone skills</a:t>
            </a:r>
          </a:p>
        </p:txBody>
      </p:sp>
      <p:sp>
        <p:nvSpPr>
          <p:cNvPr id="22" name="TextBox 21">
            <a:extLst>
              <a:ext uri="{FF2B5EF4-FFF2-40B4-BE49-F238E27FC236}">
                <a16:creationId xmlns:a16="http://schemas.microsoft.com/office/drawing/2014/main" id="{75A84B76-7CF0-C52F-A1E0-AF0996BB5607}"/>
              </a:ext>
            </a:extLst>
          </p:cNvPr>
          <p:cNvSpPr txBox="1"/>
          <p:nvPr/>
        </p:nvSpPr>
        <p:spPr>
          <a:xfrm>
            <a:off x="4905612" y="855727"/>
            <a:ext cx="2576946" cy="677108"/>
          </a:xfrm>
          <a:prstGeom prst="rect">
            <a:avLst/>
          </a:prstGeom>
          <a:noFill/>
        </p:spPr>
        <p:txBody>
          <a:bodyPr wrap="square" rtlCol="0">
            <a:spAutoFit/>
          </a:bodyPr>
          <a:lstStyle/>
          <a:p>
            <a:r>
              <a:rPr lang="en-US" sz="2000" b="1" dirty="0">
                <a:solidFill>
                  <a:schemeClr val="accent5">
                    <a:lumMod val="75000"/>
                  </a:schemeClr>
                </a:solidFill>
              </a:rPr>
              <a:t>Background</a:t>
            </a:r>
          </a:p>
          <a:p>
            <a:endParaRPr lang="en-US" dirty="0"/>
          </a:p>
        </p:txBody>
      </p:sp>
    </p:spTree>
    <p:extLst>
      <p:ext uri="{BB962C8B-B14F-4D97-AF65-F5344CB8AC3E}">
        <p14:creationId xmlns:p14="http://schemas.microsoft.com/office/powerpoint/2010/main" val="36490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5" name="Rectangle 74">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2548483" y="441613"/>
            <a:ext cx="8520545" cy="1485900"/>
          </a:xfrm>
        </p:spPr>
        <p:txBody>
          <a:bodyPr vert="horz" lIns="91440" tIns="45720" rIns="91440" bIns="45720" rtlCol="0" anchor="t">
            <a:normAutofit/>
          </a:bodyPr>
          <a:lstStyle/>
          <a:p>
            <a:pPr algn="l"/>
            <a:r>
              <a:rPr lang="en-US" sz="3400" dirty="0"/>
              <a:t>Hook </a:t>
            </a:r>
            <a:r>
              <a:rPr lang="en-US" sz="3400" dirty="0" err="1"/>
              <a:t>CanvaS</a:t>
            </a:r>
            <a:br>
              <a:rPr lang="en-US" sz="3400" dirty="0"/>
            </a:br>
            <a:endParaRPr lang="en-US" sz="3400" dirty="0"/>
          </a:p>
        </p:txBody>
      </p:sp>
      <p:sp>
        <p:nvSpPr>
          <p:cNvPr id="77" name="Rectangle 76">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64CD33C6-1C38-6703-3723-66EBB106AB67}"/>
              </a:ext>
            </a:extLst>
          </p:cNvPr>
          <p:cNvSpPr txBox="1"/>
          <p:nvPr/>
        </p:nvSpPr>
        <p:spPr>
          <a:xfrm>
            <a:off x="2548483" y="1517451"/>
            <a:ext cx="9417649" cy="4525873"/>
          </a:xfrm>
          <a:prstGeom prst="rect">
            <a:avLst/>
          </a:prstGeom>
        </p:spPr>
        <p:txBody>
          <a:bodyPr vert="horz" lIns="91440" tIns="45720" rIns="91440" bIns="45720" rtlCol="0">
            <a:normAutofit/>
          </a:bodyPr>
          <a:lstStyle/>
          <a:p>
            <a:pPr marL="0" indent="0">
              <a:buNone/>
            </a:pPr>
            <a:endParaRPr lang="fr-FR" sz="2000" b="1" dirty="0">
              <a:solidFill>
                <a:schemeClr val="bg1"/>
              </a:solidFill>
            </a:endParaRPr>
          </a:p>
          <a:p>
            <a:r>
              <a:rPr lang="en-US" sz="2000" b="1" dirty="0"/>
              <a:t>Trigger</a:t>
            </a:r>
          </a:p>
          <a:p>
            <a:endParaRPr lang="en-US" sz="2000" b="1" dirty="0"/>
          </a:p>
          <a:p>
            <a:pPr>
              <a:buFont typeface="Arial" panose="020B0604020202020204" pitchFamily="34" charset="0"/>
              <a:buChar char="•"/>
            </a:pPr>
            <a:r>
              <a:rPr lang="en-US" dirty="0"/>
              <a:t>External Prompts: Flight notifications, special offers, and personalized recommendations via push notifications stimulate user activity.</a:t>
            </a:r>
          </a:p>
          <a:p>
            <a:pPr>
              <a:buFont typeface="Arial" panose="020B0604020202020204" pitchFamily="34" charset="0"/>
              <a:buChar char="•"/>
            </a:pPr>
            <a:r>
              <a:rPr lang="en-US" dirty="0"/>
              <a:t>Internal Inspiration: Captivating visuals and travel stories generate internal motivation to engage with the app.</a:t>
            </a:r>
          </a:p>
          <a:p>
            <a:pPr>
              <a:buFont typeface="Arial" panose="020B0604020202020204" pitchFamily="34" charset="0"/>
              <a:buChar char="•"/>
            </a:pPr>
            <a:endParaRPr lang="en-US" dirty="0"/>
          </a:p>
          <a:p>
            <a:r>
              <a:rPr lang="en-US" sz="2000" b="1" dirty="0"/>
              <a:t>Action</a:t>
            </a:r>
          </a:p>
          <a:p>
            <a:endParaRPr lang="en-US" sz="2000" b="1" dirty="0"/>
          </a:p>
          <a:p>
            <a:pPr>
              <a:buFont typeface="Arial" panose="020B0604020202020204" pitchFamily="34" charset="0"/>
              <a:buChar char="•"/>
            </a:pPr>
            <a:r>
              <a:rPr lang="en-US" dirty="0"/>
              <a:t>Booking Streamlining: Simplifying the booking process for easy and efficient reservations.</a:t>
            </a:r>
          </a:p>
          <a:p>
            <a:pPr>
              <a:buFont typeface="Arial" panose="020B0604020202020204" pitchFamily="34" charset="0"/>
              <a:buChar char="•"/>
            </a:pPr>
            <a:r>
              <a:rPr lang="en-US" dirty="0"/>
              <a:t>User-Friendly Interface: Ensuring a straightforward app interface for a smooth booking experience.</a:t>
            </a:r>
          </a:p>
          <a:p>
            <a:endParaRPr lang="en-US" sz="1800" dirty="0"/>
          </a:p>
          <a:p>
            <a:pPr rtl="0" fontAlgn="base">
              <a:spcBef>
                <a:spcPts val="0"/>
              </a:spcBef>
              <a:spcAft>
                <a:spcPts val="1200"/>
              </a:spcAft>
              <a:buFont typeface="Arial" panose="020B0604020202020204" pitchFamily="34" charset="0"/>
              <a:buChar char="•"/>
            </a:pPr>
            <a:endParaRPr lang="en-US" sz="1800" b="0" i="0" u="none" strike="noStrike" dirty="0">
              <a:solidFill>
                <a:srgbClr val="000000"/>
              </a:solidFill>
              <a:effectLst/>
              <a:latin typeface="+mj-lt"/>
            </a:endParaRPr>
          </a:p>
          <a:p>
            <a:pPr rtl="0">
              <a:spcBef>
                <a:spcPts val="0"/>
              </a:spcBef>
              <a:spcAft>
                <a:spcPts val="1200"/>
              </a:spcAft>
            </a:pPr>
            <a:endParaRPr lang="en-US" dirty="0">
              <a:effectLst/>
            </a:endParaRPr>
          </a:p>
          <a:p>
            <a:pPr marL="384048" indent="-384048" defTabSz="914400">
              <a:lnSpc>
                <a:spcPct val="94000"/>
              </a:lnSpc>
              <a:spcAft>
                <a:spcPts val="200"/>
              </a:spcAft>
              <a:buFont typeface="Franklin Gothic Book" panose="020B0503020102020204" pitchFamily="34" charset="0"/>
              <a:buChar char="•"/>
            </a:pPr>
            <a:endParaRPr lang="en-US" dirty="0">
              <a:solidFill>
                <a:schemeClr val="tx2"/>
              </a:solidFill>
            </a:endParaRPr>
          </a:p>
        </p:txBody>
      </p:sp>
      <p:sp>
        <p:nvSpPr>
          <p:cNvPr id="12" name="Slide Number Placeholder 11">
            <a:extLst>
              <a:ext uri="{FF2B5EF4-FFF2-40B4-BE49-F238E27FC236}">
                <a16:creationId xmlns:a16="http://schemas.microsoft.com/office/drawing/2014/main" id="{21C47AF5-6FA2-7355-BDA3-C30BDE8059B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7</a:t>
            </a:fld>
            <a:endParaRPr lang="en-US"/>
          </a:p>
        </p:txBody>
      </p:sp>
      <p:pic>
        <p:nvPicPr>
          <p:cNvPr id="25" name="Picture 24">
            <a:extLst>
              <a:ext uri="{FF2B5EF4-FFF2-40B4-BE49-F238E27FC236}">
                <a16:creationId xmlns:a16="http://schemas.microsoft.com/office/drawing/2014/main" id="{0461DC49-1338-C24E-A3BB-5919AD12F596}"/>
              </a:ext>
            </a:extLst>
          </p:cNvPr>
          <p:cNvPicPr>
            <a:picLocks noChangeAspect="1"/>
          </p:cNvPicPr>
          <p:nvPr/>
        </p:nvPicPr>
        <p:blipFill rotWithShape="1">
          <a:blip r:embed="rId3"/>
          <a:srcRect l="36168" r="13503"/>
          <a:stretch/>
        </p:blipFill>
        <p:spPr>
          <a:xfrm>
            <a:off x="-1" y="386"/>
            <a:ext cx="2161310" cy="6857990"/>
          </a:xfrm>
          <a:prstGeom prst="rect">
            <a:avLst/>
          </a:prstGeom>
        </p:spPr>
      </p:pic>
    </p:spTree>
    <p:extLst>
      <p:ext uri="{BB962C8B-B14F-4D97-AF65-F5344CB8AC3E}">
        <p14:creationId xmlns:p14="http://schemas.microsoft.com/office/powerpoint/2010/main" val="99994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5" name="Rectangle 74">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2548483" y="441613"/>
            <a:ext cx="8520545" cy="1485900"/>
          </a:xfrm>
        </p:spPr>
        <p:txBody>
          <a:bodyPr vert="horz" lIns="91440" tIns="45720" rIns="91440" bIns="45720" rtlCol="0" anchor="t">
            <a:normAutofit/>
          </a:bodyPr>
          <a:lstStyle/>
          <a:p>
            <a:pPr algn="l"/>
            <a:r>
              <a:rPr lang="en-US" sz="3400" dirty="0"/>
              <a:t>Hook </a:t>
            </a:r>
            <a:r>
              <a:rPr lang="en-US" sz="3400" dirty="0" err="1"/>
              <a:t>CanvaS</a:t>
            </a:r>
            <a:br>
              <a:rPr lang="en-US" sz="3400" dirty="0"/>
            </a:br>
            <a:endParaRPr lang="en-US" sz="3400" dirty="0"/>
          </a:p>
        </p:txBody>
      </p:sp>
      <p:sp>
        <p:nvSpPr>
          <p:cNvPr id="77" name="Rectangle 76">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64CD33C6-1C38-6703-3723-66EBB106AB67}"/>
              </a:ext>
            </a:extLst>
          </p:cNvPr>
          <p:cNvSpPr txBox="1"/>
          <p:nvPr/>
        </p:nvSpPr>
        <p:spPr>
          <a:xfrm>
            <a:off x="2548483" y="1517451"/>
            <a:ext cx="9417649" cy="4525873"/>
          </a:xfrm>
          <a:prstGeom prst="rect">
            <a:avLst/>
          </a:prstGeom>
        </p:spPr>
        <p:txBody>
          <a:bodyPr vert="horz" lIns="91440" tIns="45720" rIns="91440" bIns="45720" rtlCol="0">
            <a:normAutofit/>
          </a:bodyPr>
          <a:lstStyle/>
          <a:p>
            <a:pPr marL="0" indent="0">
              <a:buNone/>
            </a:pPr>
            <a:endParaRPr lang="fr-FR" sz="2000" b="1" dirty="0">
              <a:solidFill>
                <a:schemeClr val="bg1"/>
              </a:solidFill>
            </a:endParaRPr>
          </a:p>
          <a:p>
            <a:pPr>
              <a:buFont typeface="Arial" panose="020B0604020202020204" pitchFamily="34" charset="0"/>
              <a:buChar char="•"/>
            </a:pPr>
            <a:r>
              <a:rPr lang="en-US" sz="2000" b="1" dirty="0"/>
              <a:t>Social Rewards: </a:t>
            </a:r>
            <a:r>
              <a:rPr lang="en-US" sz="2000" dirty="0"/>
              <a:t>Encourage users to share their travel experiences on social media, gaining recognition from peers.</a:t>
            </a:r>
          </a:p>
          <a:p>
            <a:pPr>
              <a:buFont typeface="Arial" panose="020B0604020202020204" pitchFamily="34" charset="0"/>
              <a:buChar char="•"/>
            </a:pPr>
            <a:r>
              <a:rPr lang="en-US" sz="2000" dirty="0"/>
              <a:t>Material Rewards: Provide discounts, loyalty benefits, and tailored offers based on user preferences.</a:t>
            </a:r>
          </a:p>
          <a:p>
            <a:pPr>
              <a:buFont typeface="Arial" panose="020B0604020202020204" pitchFamily="34" charset="0"/>
              <a:buChar char="•"/>
            </a:pPr>
            <a:r>
              <a:rPr lang="en-US" sz="2000" b="1" dirty="0"/>
              <a:t>Intrinsic Rewards: </a:t>
            </a:r>
            <a:r>
              <a:rPr lang="en-US" sz="2000" dirty="0"/>
              <a:t>Offer satisfaction through personalized itineraries and exploring new destinations.</a:t>
            </a:r>
          </a:p>
          <a:p>
            <a:r>
              <a:rPr lang="en-US" sz="2000" dirty="0"/>
              <a:t>Investment in the airline app:</a:t>
            </a:r>
          </a:p>
          <a:p>
            <a:pPr>
              <a:buFont typeface="Arial" panose="020B0604020202020204" pitchFamily="34" charset="0"/>
              <a:buChar char="•"/>
            </a:pPr>
            <a:r>
              <a:rPr lang="en-US" sz="2000" b="1" dirty="0"/>
              <a:t>Time Investment: </a:t>
            </a:r>
            <a:r>
              <a:rPr lang="en-US" sz="2000" dirty="0"/>
              <a:t>Users save preferences, create wish lists, and bookmark favorites, developing a sense of ownership.</a:t>
            </a:r>
          </a:p>
          <a:p>
            <a:pPr>
              <a:buFont typeface="Arial" panose="020B0604020202020204" pitchFamily="34" charset="0"/>
              <a:buChar char="•"/>
            </a:pPr>
            <a:r>
              <a:rPr lang="en-US" sz="2000" b="1" dirty="0"/>
              <a:t>Effort Investment: </a:t>
            </a:r>
            <a:r>
              <a:rPr lang="en-US" sz="2000" dirty="0"/>
              <a:t>Advanced features like pre-fill options and personalized trip planning for one-click booking.</a:t>
            </a:r>
          </a:p>
          <a:p>
            <a:pPr>
              <a:buFont typeface="Arial" panose="020B0604020202020204" pitchFamily="34" charset="0"/>
              <a:buChar char="•"/>
            </a:pPr>
            <a:r>
              <a:rPr lang="en-US" sz="2000" b="1" dirty="0"/>
              <a:t>Emotional Investment</a:t>
            </a:r>
            <a:r>
              <a:rPr lang="en-US" sz="2000" dirty="0"/>
              <a:t>: Create a user profile for sharing travel stories, fostering an emotional connection with the app.</a:t>
            </a:r>
          </a:p>
          <a:p>
            <a:endParaRPr lang="en-US" sz="1800" dirty="0"/>
          </a:p>
          <a:p>
            <a:pPr rtl="0" fontAlgn="base">
              <a:spcBef>
                <a:spcPts val="0"/>
              </a:spcBef>
              <a:spcAft>
                <a:spcPts val="1200"/>
              </a:spcAft>
              <a:buFont typeface="Arial" panose="020B0604020202020204" pitchFamily="34" charset="0"/>
              <a:buChar char="•"/>
            </a:pPr>
            <a:endParaRPr lang="en-US" sz="1800" b="0" i="0" u="none" strike="noStrike" dirty="0">
              <a:solidFill>
                <a:srgbClr val="000000"/>
              </a:solidFill>
              <a:effectLst/>
              <a:latin typeface="+mj-lt"/>
            </a:endParaRPr>
          </a:p>
          <a:p>
            <a:pPr rtl="0">
              <a:spcBef>
                <a:spcPts val="0"/>
              </a:spcBef>
              <a:spcAft>
                <a:spcPts val="1200"/>
              </a:spcAft>
            </a:pPr>
            <a:endParaRPr lang="en-US" dirty="0">
              <a:effectLst/>
            </a:endParaRPr>
          </a:p>
          <a:p>
            <a:pPr marL="384048" indent="-384048" defTabSz="914400">
              <a:lnSpc>
                <a:spcPct val="94000"/>
              </a:lnSpc>
              <a:spcAft>
                <a:spcPts val="200"/>
              </a:spcAft>
              <a:buFont typeface="Franklin Gothic Book" panose="020B0503020102020204" pitchFamily="34" charset="0"/>
              <a:buChar char="•"/>
            </a:pPr>
            <a:endParaRPr lang="en-US" dirty="0">
              <a:solidFill>
                <a:schemeClr val="tx2"/>
              </a:solidFill>
            </a:endParaRPr>
          </a:p>
        </p:txBody>
      </p:sp>
      <p:sp>
        <p:nvSpPr>
          <p:cNvPr id="12" name="Slide Number Placeholder 11">
            <a:extLst>
              <a:ext uri="{FF2B5EF4-FFF2-40B4-BE49-F238E27FC236}">
                <a16:creationId xmlns:a16="http://schemas.microsoft.com/office/drawing/2014/main" id="{21C47AF5-6FA2-7355-BDA3-C30BDE8059B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69E57DC2-970A-4B3E-BB1C-7A09969E49DF}" type="slidenum">
              <a:rPr lang="en-US" smtClean="0"/>
              <a:pPr>
                <a:spcAft>
                  <a:spcPts val="600"/>
                </a:spcAft>
              </a:pPr>
              <a:t>8</a:t>
            </a:fld>
            <a:endParaRPr lang="en-US"/>
          </a:p>
        </p:txBody>
      </p:sp>
      <p:pic>
        <p:nvPicPr>
          <p:cNvPr id="25" name="Picture 24">
            <a:extLst>
              <a:ext uri="{FF2B5EF4-FFF2-40B4-BE49-F238E27FC236}">
                <a16:creationId xmlns:a16="http://schemas.microsoft.com/office/drawing/2014/main" id="{0461DC49-1338-C24E-A3BB-5919AD12F596}"/>
              </a:ext>
            </a:extLst>
          </p:cNvPr>
          <p:cNvPicPr>
            <a:picLocks noChangeAspect="1"/>
          </p:cNvPicPr>
          <p:nvPr/>
        </p:nvPicPr>
        <p:blipFill rotWithShape="1">
          <a:blip r:embed="rId3"/>
          <a:srcRect l="36168" r="13503"/>
          <a:stretch/>
        </p:blipFill>
        <p:spPr>
          <a:xfrm>
            <a:off x="-1" y="386"/>
            <a:ext cx="2161310" cy="6857990"/>
          </a:xfrm>
          <a:prstGeom prst="rect">
            <a:avLst/>
          </a:prstGeom>
        </p:spPr>
      </p:pic>
    </p:spTree>
    <p:extLst>
      <p:ext uri="{BB962C8B-B14F-4D97-AF65-F5344CB8AC3E}">
        <p14:creationId xmlns:p14="http://schemas.microsoft.com/office/powerpoint/2010/main" val="43324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0461DC49-1338-C24E-A3BB-5919AD12F596}"/>
              </a:ext>
            </a:extLst>
          </p:cNvPr>
          <p:cNvPicPr>
            <a:picLocks noChangeAspect="1"/>
          </p:cNvPicPr>
          <p:nvPr/>
        </p:nvPicPr>
        <p:blipFill rotWithShape="1">
          <a:blip r:embed="rId3">
            <a:alphaModFix amt="40000"/>
            <a:extLst>
              <a:ext uri="{BEBA8EAE-BF5A-486C-A8C5-ECC9F3942E4B}">
                <a14:imgProps xmlns:a14="http://schemas.microsoft.com/office/drawing/2010/main">
                  <a14:imgLayer r:embed="rId4">
                    <a14:imgEffect>
                      <a14:colorTemperature colorTemp="5900"/>
                    </a14:imgEffect>
                    <a14:imgEffect>
                      <a14:saturation sat="400000"/>
                    </a14:imgEffect>
                  </a14:imgLayer>
                </a14:imgProps>
              </a:ext>
            </a:extLst>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385" y="2730989"/>
            <a:ext cx="8361229" cy="2098226"/>
          </a:xfrm>
        </p:spPr>
        <p:txBody>
          <a:bodyPr>
            <a:normAutofit fontScale="90000"/>
          </a:bodyPr>
          <a:lstStyle/>
          <a:p>
            <a:r>
              <a:rPr lang="en-US" dirty="0"/>
              <a:t>“Competitive Analysis”</a:t>
            </a:r>
            <a:br>
              <a:rPr lang="en-US" dirty="0"/>
            </a:br>
            <a:endParaRPr lang="en-US" dirty="0"/>
          </a:p>
        </p:txBody>
      </p:sp>
      <p:sp>
        <p:nvSpPr>
          <p:cNvPr id="12" name="Slide Number Placeholder 11">
            <a:extLst>
              <a:ext uri="{FF2B5EF4-FFF2-40B4-BE49-F238E27FC236}">
                <a16:creationId xmlns:a16="http://schemas.microsoft.com/office/drawing/2014/main" id="{21C47AF5-6FA2-7355-BDA3-C30BDE8059B9}"/>
              </a:ext>
            </a:extLst>
          </p:cNvPr>
          <p:cNvSpPr>
            <a:spLocks noGrp="1"/>
          </p:cNvSpPr>
          <p:nvPr>
            <p:ph type="sldNum" sz="quarter" idx="12"/>
          </p:nvPr>
        </p:nvSpPr>
        <p:spPr>
          <a:xfrm>
            <a:off x="9830683" y="6453386"/>
            <a:ext cx="1596292" cy="404614"/>
          </a:xfrm>
        </p:spPr>
        <p:txBody>
          <a:bodyPr>
            <a:normAutofit/>
          </a:bodyPr>
          <a:lstStyle/>
          <a:p>
            <a:pPr>
              <a:spcAft>
                <a:spcPts val="600"/>
              </a:spcAft>
            </a:pPr>
            <a:fld id="{69E57DC2-970A-4B3E-BB1C-7A09969E49DF}" type="slidenum">
              <a:rPr lang="en-US" smtClean="0"/>
              <a:pPr>
                <a:spcAft>
                  <a:spcPts val="600"/>
                </a:spcAft>
              </a:pPr>
              <a:t>9</a:t>
            </a:fld>
            <a:endParaRPr lang="en-US"/>
          </a:p>
        </p:txBody>
      </p:sp>
    </p:spTree>
    <p:extLst>
      <p:ext uri="{BB962C8B-B14F-4D97-AF65-F5344CB8AC3E}">
        <p14:creationId xmlns:p14="http://schemas.microsoft.com/office/powerpoint/2010/main" val="30665508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55A93C-578E-47D2-96A6-AF17136F6BC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9E48938-CE0A-4976-83E6-A8FD4583CC20}">
  <ds:schemaRefs>
    <ds:schemaRef ds:uri="http://schemas.microsoft.com/sharepoint/v3/contenttype/forms"/>
  </ds:schemaRefs>
</ds:datastoreItem>
</file>

<file path=customXml/itemProps3.xml><?xml version="1.0" encoding="utf-8"?>
<ds:datastoreItem xmlns:ds="http://schemas.openxmlformats.org/officeDocument/2006/customXml" ds:itemID="{7F32B251-29F3-43CE-BD66-A3B48CC7BC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Travel design</Template>
  <TotalTime>233</TotalTime>
  <Words>1432</Words>
  <Application>Microsoft Office PowerPoint</Application>
  <PresentationFormat>Widescreen</PresentationFormat>
  <Paragraphs>229</Paragraphs>
  <Slides>23</Slides>
  <Notes>23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Franklin Gothic Book</vt:lpstr>
      <vt:lpstr>Symbol</vt:lpstr>
      <vt:lpstr>Wingdings</vt:lpstr>
      <vt:lpstr>Crop</vt:lpstr>
      <vt:lpstr>ux/UI  dESIGN</vt:lpstr>
      <vt:lpstr>Summary</vt:lpstr>
      <vt:lpstr>Introduction </vt:lpstr>
      <vt:lpstr>User research </vt:lpstr>
      <vt:lpstr>Persona: Business profile </vt:lpstr>
      <vt:lpstr>Persona: Regular uSER </vt:lpstr>
      <vt:lpstr>Hook CanvaS </vt:lpstr>
      <vt:lpstr>Hook CanvaS </vt:lpstr>
      <vt:lpstr>“Competitive Analysis” </vt:lpstr>
      <vt:lpstr>Competitive Analysis  </vt:lpstr>
      <vt:lpstr>Competitive Analysis  </vt:lpstr>
      <vt:lpstr>UX EVALUATION :Royal AIR MAROC APP </vt:lpstr>
      <vt:lpstr>User Psychology  </vt:lpstr>
      <vt:lpstr>User Psychology  </vt:lpstr>
      <vt:lpstr>“Let’s Make it real” </vt:lpstr>
      <vt:lpstr>Information Hierarchy  </vt:lpstr>
      <vt:lpstr>Enhancing the Moroccan Airline App: Information Architecture Focus </vt:lpstr>
      <vt:lpstr>Sketching Phase: </vt:lpstr>
      <vt:lpstr>Prototype Development: Turning Ideas into Reality </vt:lpstr>
      <vt:lpstr>User-Centric Approach: Meeting User Needs Turning Ideas into Reality </vt:lpstr>
      <vt:lpstr>User-Centric Approach: Meeting User Needs Turning Ideas into Reality </vt:lpstr>
      <vt:lpstr>Recommendations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ux/UI  dESIGN</dc:title>
  <dc:creator>kumako hongo</dc:creator>
  <cp:lastModifiedBy>kumako hongo</cp:lastModifiedBy>
  <cp:revision>7</cp:revision>
  <dcterms:created xsi:type="dcterms:W3CDTF">2023-10-23T21:18:45Z</dcterms:created>
  <dcterms:modified xsi:type="dcterms:W3CDTF">2023-10-24T09:53:07Z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